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9" r:id="rId6"/>
    <p:sldId id="307" r:id="rId7"/>
    <p:sldId id="303" r:id="rId8"/>
    <p:sldId id="257" r:id="rId9"/>
    <p:sldId id="263" r:id="rId10"/>
    <p:sldId id="271" r:id="rId11"/>
    <p:sldId id="261" r:id="rId12"/>
    <p:sldId id="300" r:id="rId13"/>
    <p:sldId id="299" r:id="rId14"/>
    <p:sldId id="283" r:id="rId15"/>
    <p:sldId id="296" r:id="rId16"/>
    <p:sldId id="304" r:id="rId17"/>
    <p:sldId id="297" r:id="rId18"/>
    <p:sldId id="305" r:id="rId19"/>
    <p:sldId id="306" r:id="rId20"/>
    <p:sldId id="298" r:id="rId21"/>
    <p:sldId id="308"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Westerwiller" initials="JW" lastIdx="1" clrIdx="0">
    <p:extLst>
      <p:ext uri="{19B8F6BF-5375-455C-9EA6-DF929625EA0E}">
        <p15:presenceInfo xmlns:p15="http://schemas.microsoft.com/office/powerpoint/2012/main" userId="S-1-5-21-4173261165-2210348015-527737043-3128" providerId="AD"/>
      </p:ext>
    </p:extLst>
  </p:cmAuthor>
  <p:cmAuthor id="2" name="Daniel Gluck" initials="DG" lastIdx="3" clrIdx="1">
    <p:extLst>
      <p:ext uri="{19B8F6BF-5375-455C-9EA6-DF929625EA0E}">
        <p15:presenceInfo xmlns:p15="http://schemas.microsoft.com/office/powerpoint/2012/main" userId="Daniel Glu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2" autoAdjust="0"/>
    <p:restoredTop sz="96517" autoAdjust="0"/>
  </p:normalViewPr>
  <p:slideViewPr>
    <p:cSldViewPr snapToGrid="0">
      <p:cViewPr varScale="1">
        <p:scale>
          <a:sx n="115" d="100"/>
          <a:sy n="115" d="100"/>
        </p:scale>
        <p:origin x="522"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FCFFF-A9D1-407C-B59A-656CD37CFCD0}" type="datetimeFigureOut">
              <a:rPr lang="en-US" smtClean="0"/>
              <a:t>10/31/2019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6121-0AA2-4E8E-9703-5974426FF8C2}" type="slidenum">
              <a:rPr lang="en-US" smtClean="0"/>
              <a:t>‹#›</a:t>
            </a:fld>
            <a:endParaRPr lang="en-US" dirty="0"/>
          </a:p>
        </p:txBody>
      </p:sp>
    </p:spTree>
    <p:extLst>
      <p:ext uri="{BB962C8B-B14F-4D97-AF65-F5344CB8AC3E}">
        <p14:creationId xmlns:p14="http://schemas.microsoft.com/office/powerpoint/2010/main" val="100935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B3F9-4296-4937-90BA-F47E85A66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71B74-7538-4DC4-9D40-D2C14D9289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74D859-4644-439C-8F7C-5CEEF103A093}"/>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5" name="Footer Placeholder 4">
            <a:extLst>
              <a:ext uri="{FF2B5EF4-FFF2-40B4-BE49-F238E27FC236}">
                <a16:creationId xmlns:a16="http://schemas.microsoft.com/office/drawing/2014/main" id="{40445FE5-469B-4E03-9FDA-3D1BBDEA50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151B92-1E83-4846-AD00-45D90AA1324F}"/>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328823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34C2-87BA-4617-9F10-9600F91670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B378E8-88ED-4600-909A-4217C915D5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2A47-333D-48A9-81B3-AC90D5906EBB}"/>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5" name="Footer Placeholder 4">
            <a:extLst>
              <a:ext uri="{FF2B5EF4-FFF2-40B4-BE49-F238E27FC236}">
                <a16:creationId xmlns:a16="http://schemas.microsoft.com/office/drawing/2014/main" id="{C8553B8D-29F7-489C-805D-92D3FCC5BC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18F7AB-697C-4BD5-89D5-01127165CDA5}"/>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115718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D1678-30BC-4B35-9858-7118DB002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421F0A-DB86-4C95-80B4-119686A4C5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21499-5156-47D7-8DE7-60C335C90ED6}"/>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5" name="Footer Placeholder 4">
            <a:extLst>
              <a:ext uri="{FF2B5EF4-FFF2-40B4-BE49-F238E27FC236}">
                <a16:creationId xmlns:a16="http://schemas.microsoft.com/office/drawing/2014/main" id="{E5626B7C-634E-48CB-956B-A4DEC162A0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B0823C-1C56-4D4E-85D8-8623C10026E9}"/>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399185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00F7-0D08-4817-92D0-B642FD551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1CD2D0-1C34-4329-A070-317631F217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3D1B4-FACD-4A32-885C-773F905AB1F9}"/>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5" name="Footer Placeholder 4">
            <a:extLst>
              <a:ext uri="{FF2B5EF4-FFF2-40B4-BE49-F238E27FC236}">
                <a16:creationId xmlns:a16="http://schemas.microsoft.com/office/drawing/2014/main" id="{8157CB86-3447-44E2-888F-39482CFD43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8F61E9-922E-48DF-8951-BE43E7197B80}"/>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279486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E529-3695-4E49-B162-241B33F22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F142A9-FFC6-4BAA-B205-F42CEF28E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1BE8B-EB5D-4925-AB19-B1B084712303}"/>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5" name="Footer Placeholder 4">
            <a:extLst>
              <a:ext uri="{FF2B5EF4-FFF2-40B4-BE49-F238E27FC236}">
                <a16:creationId xmlns:a16="http://schemas.microsoft.com/office/drawing/2014/main" id="{45DBEB8F-2408-4373-A678-2D0F6FD635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4D4AF8-5E17-4DA4-B03B-9BE2795C6231}"/>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111092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E5E8-24CC-4B25-A3DD-8F27462EF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C705D-0B0A-4635-A794-81ACA32012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EE24B9-5B38-4B09-A99E-CF60DBD2A6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49683B-0828-4644-840B-4B83C59CEF64}"/>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6" name="Footer Placeholder 5">
            <a:extLst>
              <a:ext uri="{FF2B5EF4-FFF2-40B4-BE49-F238E27FC236}">
                <a16:creationId xmlns:a16="http://schemas.microsoft.com/office/drawing/2014/main" id="{C872D166-6919-4F99-9511-FA8E5A8FFA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463225-BFF1-49FD-B15F-3230A752D8B3}"/>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310482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3F2D-1D24-402D-85C6-86E08EBF7D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27A3B-2FCC-466C-988D-B441D915B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29975A-5BB7-4AEF-AFC1-65E6A1592B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58D988-4E46-46F7-BED5-62B3CBF6C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790CB4-27A2-4F59-8055-E1D278A289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198559-BBC8-4935-8B77-B3BE54B8B2AE}"/>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8" name="Footer Placeholder 7">
            <a:extLst>
              <a:ext uri="{FF2B5EF4-FFF2-40B4-BE49-F238E27FC236}">
                <a16:creationId xmlns:a16="http://schemas.microsoft.com/office/drawing/2014/main" id="{8A90D25D-FCC3-499A-80B7-6ED91FA78D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22D5AB-AF40-4ABB-BE25-D2ECB91F7914}"/>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101968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637E-6504-4D5C-9F29-226F82899C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0AF0D-9775-48A9-BA14-3C9042C604AE}"/>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4" name="Footer Placeholder 3">
            <a:extLst>
              <a:ext uri="{FF2B5EF4-FFF2-40B4-BE49-F238E27FC236}">
                <a16:creationId xmlns:a16="http://schemas.microsoft.com/office/drawing/2014/main" id="{E967F772-127C-41D3-843D-0060D6B180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F99A1E9-8CDA-4D06-A151-4C305E4A2DB9}"/>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23183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2486D-6527-4AF6-A1F3-13277E997122}"/>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3" name="Footer Placeholder 2">
            <a:extLst>
              <a:ext uri="{FF2B5EF4-FFF2-40B4-BE49-F238E27FC236}">
                <a16:creationId xmlns:a16="http://schemas.microsoft.com/office/drawing/2014/main" id="{6D535701-8435-4793-966B-1E3FFDA45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4B3631-9AB7-4703-BB03-5FFF1B4AF691}"/>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38610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A404-1C0E-45EB-90CC-D0674CE95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156758-E94E-478E-AC8C-AB2D080038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17E1AA-3D21-486C-9CF7-7F744BD2A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3AC49E-4878-4CCC-A436-D5BC8D1A6567}"/>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6" name="Footer Placeholder 5">
            <a:extLst>
              <a:ext uri="{FF2B5EF4-FFF2-40B4-BE49-F238E27FC236}">
                <a16:creationId xmlns:a16="http://schemas.microsoft.com/office/drawing/2014/main" id="{E334ED61-5B0C-41EA-9861-8417E04F6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5D3CE-6569-4C7D-99B4-3A6FEDFA9335}"/>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373570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2AA0-E61D-4B85-A3EF-3A45B2201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EC8051-376C-4DB7-8D6D-6E5233AF1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D68642-3D96-45E3-B20A-C54563465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B827EB-F290-4436-8207-07A0F6B8C8DD}"/>
              </a:ext>
            </a:extLst>
          </p:cNvPr>
          <p:cNvSpPr>
            <a:spLocks noGrp="1"/>
          </p:cNvSpPr>
          <p:nvPr>
            <p:ph type="dt" sz="half" idx="10"/>
          </p:nvPr>
        </p:nvSpPr>
        <p:spPr/>
        <p:txBody>
          <a:bodyPr/>
          <a:lstStyle/>
          <a:p>
            <a:fld id="{5B95D9BC-F246-4BAA-BBED-212AAB6C9977}" type="datetimeFigureOut">
              <a:rPr lang="en-US" smtClean="0"/>
              <a:t>10/31/2019</a:t>
            </a:fld>
            <a:endParaRPr lang="en-US" dirty="0"/>
          </a:p>
        </p:txBody>
      </p:sp>
      <p:sp>
        <p:nvSpPr>
          <p:cNvPr id="6" name="Footer Placeholder 5">
            <a:extLst>
              <a:ext uri="{FF2B5EF4-FFF2-40B4-BE49-F238E27FC236}">
                <a16:creationId xmlns:a16="http://schemas.microsoft.com/office/drawing/2014/main" id="{7B6B29E1-9215-4991-B4B4-BF42DFF9AB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ADEEEC-A712-4D05-9082-60C579F78C17}"/>
              </a:ext>
            </a:extLst>
          </p:cNvPr>
          <p:cNvSpPr>
            <a:spLocks noGrp="1"/>
          </p:cNvSpPr>
          <p:nvPr>
            <p:ph type="sldNum" sz="quarter" idx="12"/>
          </p:nvPr>
        </p:nvSpPr>
        <p:spPr/>
        <p:txBody>
          <a:bodyPr/>
          <a:lstStyle/>
          <a:p>
            <a:fld id="{9183463E-FA0B-4F85-81C4-1899A373EB02}" type="slidenum">
              <a:rPr lang="en-US" smtClean="0"/>
              <a:t>‹#›</a:t>
            </a:fld>
            <a:endParaRPr lang="en-US" dirty="0"/>
          </a:p>
        </p:txBody>
      </p:sp>
    </p:spTree>
    <p:extLst>
      <p:ext uri="{BB962C8B-B14F-4D97-AF65-F5344CB8AC3E}">
        <p14:creationId xmlns:p14="http://schemas.microsoft.com/office/powerpoint/2010/main" val="35306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8DCDBF-9529-45E5-A2FA-6689842DB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57D32D-C1D4-42FC-B822-E0ED22FF2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5B036-4704-4185-B47A-D186F1739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5D9BC-F246-4BAA-BBED-212AAB6C9977}" type="datetimeFigureOut">
              <a:rPr lang="en-US" smtClean="0"/>
              <a:t>10/31/2019</a:t>
            </a:fld>
            <a:endParaRPr lang="en-US" dirty="0"/>
          </a:p>
        </p:txBody>
      </p:sp>
      <p:sp>
        <p:nvSpPr>
          <p:cNvPr id="5" name="Footer Placeholder 4">
            <a:extLst>
              <a:ext uri="{FF2B5EF4-FFF2-40B4-BE49-F238E27FC236}">
                <a16:creationId xmlns:a16="http://schemas.microsoft.com/office/drawing/2014/main" id="{064E90E8-CD9A-46D8-B2B8-4BEE982C6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2E5387-2809-4B9A-8109-2FA955977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3463E-FA0B-4F85-81C4-1899A373EB02}" type="slidenum">
              <a:rPr lang="en-US" smtClean="0"/>
              <a:t>‹#›</a:t>
            </a:fld>
            <a:endParaRPr lang="en-US" dirty="0"/>
          </a:p>
        </p:txBody>
      </p:sp>
    </p:spTree>
    <p:extLst>
      <p:ext uri="{BB962C8B-B14F-4D97-AF65-F5344CB8AC3E}">
        <p14:creationId xmlns:p14="http://schemas.microsoft.com/office/powerpoint/2010/main" val="13648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accessible.com/"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optimalrevelo.com/sarted/User/Login" TargetMode="External"/><Relationship Id="rId13"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hyperlink" Target="https://portal.cms.gov/" TargetMode="External"/><Relationship Id="rId2" Type="http://schemas.openxmlformats.org/officeDocument/2006/relationships/hyperlink" Target="https://public.tableau.com/profile/rahul.rathi#!/vizhome/ESSINDEMO-9Jan/CommonCoreNAEP"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hyperlink" Target="http://optimalrevelotest.com/dynamicreporting" TargetMode="External"/><Relationship Id="rId4" Type="http://schemas.openxmlformats.org/officeDocument/2006/relationships/hyperlink" Target="http://eaccessibility.net/"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timal Solutions Group, LLC logo. There is a small decorative mark in the top left, with the full company name next to and then continuing under the decorative mark.">
            <a:extLst>
              <a:ext uri="{FF2B5EF4-FFF2-40B4-BE49-F238E27FC236}">
                <a16:creationId xmlns:a16="http://schemas.microsoft.com/office/drawing/2014/main" id="{32480A80-52AC-44BD-B759-F17CDE0E6757}"/>
              </a:ext>
            </a:extLst>
          </p:cNvPr>
          <p:cNvPicPr>
            <a:picLocks noChangeAspect="1"/>
          </p:cNvPicPr>
          <p:nvPr/>
        </p:nvPicPr>
        <p:blipFill>
          <a:blip r:embed="rId2"/>
          <a:stretch>
            <a:fillRect/>
          </a:stretch>
        </p:blipFill>
        <p:spPr>
          <a:xfrm>
            <a:off x="8368937" y="5507632"/>
            <a:ext cx="3536160" cy="972445"/>
          </a:xfrm>
          <a:prstGeom prst="rect">
            <a:avLst/>
          </a:prstGeom>
        </p:spPr>
      </p:pic>
      <p:sp>
        <p:nvSpPr>
          <p:cNvPr id="3" name="TextBox 2">
            <a:extLst>
              <a:ext uri="{FF2B5EF4-FFF2-40B4-BE49-F238E27FC236}">
                <a16:creationId xmlns:a16="http://schemas.microsoft.com/office/drawing/2014/main" id="{A95059D6-CA1F-45C1-BBE3-B9F0D40F902D}"/>
              </a:ext>
            </a:extLst>
          </p:cNvPr>
          <p:cNvSpPr txBox="1"/>
          <p:nvPr/>
        </p:nvSpPr>
        <p:spPr>
          <a:xfrm>
            <a:off x="185927" y="4424788"/>
            <a:ext cx="5282543"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Lead Author: Mark Turner, Ph.D. (Principal Research Associate)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Contributing Author: Arthak Adhikari (Research Analyst) </a:t>
            </a:r>
          </a:p>
        </p:txBody>
      </p:sp>
      <p:sp>
        <p:nvSpPr>
          <p:cNvPr id="5" name="Subtitle 6">
            <a:extLst>
              <a:ext uri="{FF2B5EF4-FFF2-40B4-BE49-F238E27FC236}">
                <a16:creationId xmlns:a16="http://schemas.microsoft.com/office/drawing/2014/main" id="{13249599-7431-4F30-B341-DBF65C0C71CC}"/>
              </a:ext>
            </a:extLst>
          </p:cNvPr>
          <p:cNvSpPr txBox="1">
            <a:spLocks/>
          </p:cNvSpPr>
          <p:nvPr/>
        </p:nvSpPr>
        <p:spPr>
          <a:xfrm>
            <a:off x="6296809" y="3224459"/>
            <a:ext cx="5608288" cy="43253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Times New Roman" panose="02020603050405020304" pitchFamily="18" charset="0"/>
                <a:cs typeface="Times New Roman" panose="02020603050405020304" pitchFamily="18" charset="0"/>
              </a:rPr>
              <a:t>Download this presentation at </a:t>
            </a:r>
            <a:r>
              <a:rPr lang="en-US" sz="2400" b="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iAccesible.com</a:t>
            </a:r>
            <a:endParaRPr lang="en-US" sz="24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9238E487-D1D7-45DE-9E5C-182A20E51FE9}"/>
              </a:ext>
            </a:extLst>
          </p:cNvPr>
          <p:cNvSpPr>
            <a:spLocks noGrp="1"/>
          </p:cNvSpPr>
          <p:nvPr>
            <p:ph type="title"/>
          </p:nvPr>
        </p:nvSpPr>
        <p:spPr>
          <a:xfrm>
            <a:off x="1603025" y="377923"/>
            <a:ext cx="8985949" cy="2460488"/>
          </a:xfrm>
        </p:spPr>
        <p:txBody>
          <a:bodyPr>
            <a:normAutofit fontScale="90000"/>
          </a:bodyPr>
          <a:lstStyle/>
          <a:p>
            <a:pPr algn="ctr"/>
            <a:r>
              <a:rPr lang="en-US" sz="6000" b="1" dirty="0">
                <a:latin typeface="Times New Roman" panose="02020603050405020304" pitchFamily="18" charset="0"/>
                <a:cs typeface="Times New Roman" panose="02020603050405020304" pitchFamily="18" charset="0"/>
              </a:rPr>
              <a:t>A Case for a Risk-Based Sampling Approach to Manual Accessibility Testing</a:t>
            </a:r>
            <a:endParaRPr lang="en-US" sz="6000" b="1" dirty="0"/>
          </a:p>
        </p:txBody>
      </p:sp>
    </p:spTree>
    <p:extLst>
      <p:ext uri="{BB962C8B-B14F-4D97-AF65-F5344CB8AC3E}">
        <p14:creationId xmlns:p14="http://schemas.microsoft.com/office/powerpoint/2010/main" val="273334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8960-E52A-4F7E-AA6D-0FC45C50E727}"/>
              </a:ext>
            </a:extLst>
          </p:cNvPr>
          <p:cNvSpPr>
            <a:spLocks noGrp="1"/>
          </p:cNvSpPr>
          <p:nvPr>
            <p:ph type="title"/>
          </p:nvPr>
        </p:nvSpPr>
        <p:spPr>
          <a:xfrm>
            <a:off x="838200" y="2766218"/>
            <a:ext cx="10515600" cy="1325563"/>
          </a:xfrm>
        </p:spPr>
        <p:txBody>
          <a:bodyPr>
            <a:noAutofit/>
          </a:bodyPr>
          <a:lstStyle/>
          <a:p>
            <a:pPr algn="ctr"/>
            <a:r>
              <a:rPr lang="en-US" sz="9600" b="1" dirty="0">
                <a:latin typeface="Times New Roman" panose="02020603050405020304" pitchFamily="18" charset="0"/>
                <a:cs typeface="Times New Roman" panose="02020603050405020304" pitchFamily="18" charset="0"/>
              </a:rPr>
              <a:t>Why Sample? </a:t>
            </a:r>
          </a:p>
        </p:txBody>
      </p:sp>
    </p:spTree>
    <p:extLst>
      <p:ext uri="{BB962C8B-B14F-4D97-AF65-F5344CB8AC3E}">
        <p14:creationId xmlns:p14="http://schemas.microsoft.com/office/powerpoint/2010/main" val="167942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9A58D-C112-4128-ACA6-1D375E43D559}"/>
              </a:ext>
            </a:extLst>
          </p:cNvPr>
          <p:cNvSpPr>
            <a:spLocks noGrp="1"/>
          </p:cNvSpPr>
          <p:nvPr>
            <p:ph idx="1"/>
          </p:nvPr>
        </p:nvSpPr>
        <p:spPr>
          <a:solidFill>
            <a:schemeClr val="bg1">
              <a:alpha val="35000"/>
            </a:schemeClr>
          </a:solidFill>
        </p:spPr>
        <p:txBody>
          <a:bodyPr>
            <a:normAutofit/>
          </a:bodyPr>
          <a:lstStyle/>
          <a:p>
            <a:r>
              <a:rPr lang="en-US" sz="3200" dirty="0">
                <a:latin typeface="Times New Roman" panose="02020603050405020304" pitchFamily="18" charset="0"/>
                <a:cs typeface="Times New Roman" panose="02020603050405020304" pitchFamily="18" charset="0"/>
              </a:rPr>
              <a:t>Observations are selected from a population so that each observation has </a:t>
            </a:r>
            <a:r>
              <a:rPr lang="en-US" sz="3200" b="1" dirty="0">
                <a:latin typeface="Times New Roman" panose="02020603050405020304" pitchFamily="18" charset="0"/>
                <a:cs typeface="Times New Roman" panose="02020603050405020304" pitchFamily="18" charset="0"/>
              </a:rPr>
              <a:t>same probability </a:t>
            </a:r>
            <a:r>
              <a:rPr lang="en-US" sz="3200" dirty="0">
                <a:latin typeface="Times New Roman" panose="02020603050405020304" pitchFamily="18" charset="0"/>
                <a:cs typeface="Times New Roman" panose="02020603050405020304" pitchFamily="18" charset="0"/>
              </a:rPr>
              <a:t>of being selected for the sample</a:t>
            </a:r>
          </a:p>
          <a:p>
            <a:r>
              <a:rPr lang="en-US" sz="3200" dirty="0">
                <a:latin typeface="Times New Roman" panose="02020603050405020304" pitchFamily="18" charset="0"/>
                <a:cs typeface="Times New Roman" panose="02020603050405020304" pitchFamily="18" charset="0"/>
              </a:rPr>
              <a:t>Sampling is stopped when total desired sample size is reached</a:t>
            </a:r>
          </a:p>
          <a:p>
            <a:r>
              <a:rPr lang="en-US" sz="3200" dirty="0">
                <a:latin typeface="Times New Roman" panose="02020603050405020304" pitchFamily="18" charset="0"/>
                <a:cs typeface="Times New Roman" panose="02020603050405020304" pitchFamily="18" charset="0"/>
              </a:rPr>
              <a:t>Depending on whether the sampling approach is </a:t>
            </a:r>
            <a:r>
              <a:rPr lang="en-US" sz="3200" b="1" dirty="0">
                <a:latin typeface="Times New Roman" panose="02020603050405020304" pitchFamily="18" charset="0"/>
                <a:cs typeface="Times New Roman" panose="02020603050405020304" pitchFamily="18" charset="0"/>
              </a:rPr>
              <a:t>with</a:t>
            </a:r>
            <a:r>
              <a:rPr lang="en-US" sz="3200" dirty="0">
                <a:latin typeface="Times New Roman" panose="02020603050405020304" pitchFamily="18" charset="0"/>
                <a:cs typeface="Times New Roman" panose="02020603050405020304" pitchFamily="18" charset="0"/>
              </a:rPr>
              <a:t> or </a:t>
            </a:r>
            <a:r>
              <a:rPr lang="en-US" sz="3200" b="1" dirty="0">
                <a:latin typeface="Times New Roman" panose="02020603050405020304" pitchFamily="18" charset="0"/>
                <a:cs typeface="Times New Roman" panose="02020603050405020304" pitchFamily="18" charset="0"/>
              </a:rPr>
              <a:t>without</a:t>
            </a:r>
            <a:r>
              <a:rPr lang="en-US" sz="3200" dirty="0">
                <a:latin typeface="Times New Roman" panose="02020603050405020304" pitchFamily="18" charset="0"/>
                <a:cs typeface="Times New Roman" panose="02020603050405020304" pitchFamily="18" charset="0"/>
              </a:rPr>
              <a:t> replacement, once an observation is selected it may or may not be eligible to be selected again </a:t>
            </a:r>
          </a:p>
        </p:txBody>
      </p:sp>
      <p:sp>
        <p:nvSpPr>
          <p:cNvPr id="2" name="Title 1">
            <a:extLst>
              <a:ext uri="{FF2B5EF4-FFF2-40B4-BE49-F238E27FC236}">
                <a16:creationId xmlns:a16="http://schemas.microsoft.com/office/drawing/2014/main" id="{3831BC40-C821-4A03-B28A-3D730FEC6899}"/>
              </a:ext>
            </a:extLst>
          </p:cNvPr>
          <p:cNvSpPr>
            <a:spLocks noGrp="1"/>
          </p:cNvSpPr>
          <p:nvPr>
            <p:ph type="title"/>
          </p:nvPr>
        </p:nvSpPr>
        <p:spPr>
          <a:xfrm>
            <a:off x="838200" y="301214"/>
            <a:ext cx="10515600" cy="1237130"/>
          </a:xfrm>
        </p:spPr>
        <p:txBody>
          <a:bodyPr>
            <a:normAutofit/>
          </a:bodyPr>
          <a:lstStyle/>
          <a:p>
            <a:pPr algn="ctr"/>
            <a:r>
              <a:rPr lang="en-US" sz="5400" b="1" dirty="0">
                <a:latin typeface="Times New Roman" panose="02020603050405020304" pitchFamily="18" charset="0"/>
                <a:cs typeface="Times New Roman" panose="02020603050405020304" pitchFamily="18" charset="0"/>
              </a:rPr>
              <a:t>Simple Random Sampling</a:t>
            </a:r>
            <a:endParaRPr lang="en-US" sz="5400" b="1" dirty="0"/>
          </a:p>
        </p:txBody>
      </p:sp>
    </p:spTree>
    <p:extLst>
      <p:ext uri="{BB962C8B-B14F-4D97-AF65-F5344CB8AC3E}">
        <p14:creationId xmlns:p14="http://schemas.microsoft.com/office/powerpoint/2010/main" val="275299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is a grid containing randomly grouped squares. This is intended to depict a random Sample of 40 from population of 400">
            <a:extLst>
              <a:ext uri="{FF2B5EF4-FFF2-40B4-BE49-F238E27FC236}">
                <a16:creationId xmlns:a16="http://schemas.microsoft.com/office/drawing/2014/main" id="{38C8E52D-087A-47A7-B19F-2DDA6B4A0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760" y="2279970"/>
            <a:ext cx="4816444" cy="3982006"/>
          </a:xfrm>
          <a:prstGeom prst="rect">
            <a:avLst/>
          </a:prstGeom>
        </p:spPr>
      </p:pic>
      <p:sp>
        <p:nvSpPr>
          <p:cNvPr id="2" name="Title 1">
            <a:extLst>
              <a:ext uri="{FF2B5EF4-FFF2-40B4-BE49-F238E27FC236}">
                <a16:creationId xmlns:a16="http://schemas.microsoft.com/office/drawing/2014/main" id="{65DA8964-66D2-4FF0-9FA8-FDFB319C1F9E}"/>
              </a:ext>
            </a:extLst>
          </p:cNvPr>
          <p:cNvSpPr>
            <a:spLocks noGrp="1"/>
          </p:cNvSpPr>
          <p:nvPr>
            <p:ph type="title"/>
          </p:nvPr>
        </p:nvSpPr>
        <p:spPr>
          <a:xfrm>
            <a:off x="416082" y="440428"/>
            <a:ext cx="11353800" cy="1325563"/>
          </a:xfrm>
        </p:spPr>
        <p:txBody>
          <a:bodyPr>
            <a:noAutofit/>
          </a:bodyPr>
          <a:lstStyle/>
          <a:p>
            <a:pPr algn="ctr"/>
            <a:r>
              <a:rPr lang="en-US" sz="5400" b="1" dirty="0">
                <a:latin typeface="Times New Roman" panose="02020603050405020304" pitchFamily="18" charset="0"/>
                <a:cs typeface="Times New Roman" panose="02020603050405020304" pitchFamily="18" charset="0"/>
              </a:rPr>
              <a:t>Example of Simple Random Sampling</a:t>
            </a:r>
          </a:p>
        </p:txBody>
      </p:sp>
    </p:spTree>
    <p:extLst>
      <p:ext uri="{BB962C8B-B14F-4D97-AF65-F5344CB8AC3E}">
        <p14:creationId xmlns:p14="http://schemas.microsoft.com/office/powerpoint/2010/main" val="132862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254773-68D0-4066-82D2-09AF29E90B30}"/>
              </a:ext>
            </a:extLst>
          </p:cNvPr>
          <p:cNvSpPr>
            <a:spLocks noGrp="1"/>
          </p:cNvSpPr>
          <p:nvPr>
            <p:ph idx="1"/>
          </p:nvPr>
        </p:nvSpPr>
        <p:spPr>
          <a:xfrm>
            <a:off x="838200" y="1825625"/>
            <a:ext cx="10515600" cy="4457480"/>
          </a:xfrm>
          <a:solidFill>
            <a:schemeClr val="bg1">
              <a:alpha val="35000"/>
            </a:schemeClr>
          </a:solidFill>
        </p:spPr>
        <p:txBody>
          <a:bodyPr>
            <a:noAutofit/>
          </a:bodyPr>
          <a:lstStyle/>
          <a:p>
            <a:r>
              <a:rPr lang="en-US" sz="3600" dirty="0">
                <a:latin typeface="Times New Roman" panose="02020603050405020304" pitchFamily="18" charset="0"/>
                <a:cs typeface="Times New Roman" panose="02020603050405020304" pitchFamily="18" charset="0"/>
              </a:rPr>
              <a:t>Population of interest is divided into groups or strata</a:t>
            </a:r>
          </a:p>
          <a:p>
            <a:r>
              <a:rPr lang="en-US" sz="3600" dirty="0">
                <a:latin typeface="Times New Roman" panose="02020603050405020304" pitchFamily="18" charset="0"/>
                <a:cs typeface="Times New Roman" panose="02020603050405020304" pitchFamily="18" charset="0"/>
              </a:rPr>
              <a:t>The observations within a particular stratum are similar to the other observations within the same stratum </a:t>
            </a:r>
          </a:p>
          <a:p>
            <a:r>
              <a:rPr lang="en-US" sz="3600" dirty="0">
                <a:latin typeface="Times New Roman" panose="02020603050405020304" pitchFamily="18" charset="0"/>
                <a:cs typeface="Times New Roman" panose="02020603050405020304" pitchFamily="18" charset="0"/>
              </a:rPr>
              <a:t>Samples are drawn from each stratum until desired sample size is reached </a:t>
            </a:r>
          </a:p>
          <a:p>
            <a:r>
              <a:rPr lang="en-US" sz="3600" dirty="0">
                <a:latin typeface="Times New Roman" panose="02020603050405020304" pitchFamily="18" charset="0"/>
                <a:cs typeface="Times New Roman" panose="02020603050405020304" pitchFamily="18" charset="0"/>
              </a:rPr>
              <a:t>Stratified sampling can be proportional or disproportional</a:t>
            </a:r>
          </a:p>
        </p:txBody>
      </p:sp>
      <p:sp>
        <p:nvSpPr>
          <p:cNvPr id="2" name="Title 1">
            <a:extLst>
              <a:ext uri="{FF2B5EF4-FFF2-40B4-BE49-F238E27FC236}">
                <a16:creationId xmlns:a16="http://schemas.microsoft.com/office/drawing/2014/main" id="{3913DC45-7399-430F-B029-DC98E76CA0F7}"/>
              </a:ext>
            </a:extLst>
          </p:cNvPr>
          <p:cNvSpPr>
            <a:spLocks noGrp="1"/>
          </p:cNvSpPr>
          <p:nvPr>
            <p:ph type="title"/>
          </p:nvPr>
        </p:nvSpPr>
        <p:spPr>
          <a:xfrm>
            <a:off x="838200" y="374178"/>
            <a:ext cx="10515600" cy="1325563"/>
          </a:xfrm>
        </p:spPr>
        <p:txBody>
          <a:bodyPr>
            <a:noAutofit/>
          </a:bodyPr>
          <a:lstStyle/>
          <a:p>
            <a:pPr algn="ctr"/>
            <a:r>
              <a:rPr lang="en-US" sz="5400" b="1" dirty="0">
                <a:latin typeface="Times New Roman" panose="02020603050405020304" pitchFamily="18" charset="0"/>
                <a:cs typeface="Times New Roman" panose="02020603050405020304" pitchFamily="18" charset="0"/>
              </a:rPr>
              <a:t>Stratified Sampling </a:t>
            </a:r>
          </a:p>
        </p:txBody>
      </p:sp>
    </p:spTree>
    <p:extLst>
      <p:ext uri="{BB962C8B-B14F-4D97-AF65-F5344CB8AC3E}">
        <p14:creationId xmlns:p14="http://schemas.microsoft.com/office/powerpoint/2010/main" val="317024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is a grid containing randomly grouped squares in a stratified sampling. This is intended to depict a random Sample of 40 from population of 400.">
            <a:extLst>
              <a:ext uri="{FF2B5EF4-FFF2-40B4-BE49-F238E27FC236}">
                <a16:creationId xmlns:a16="http://schemas.microsoft.com/office/drawing/2014/main" id="{B297AAB3-86A5-45F7-8450-8D5360E87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653" y="2254312"/>
            <a:ext cx="4952246" cy="3711921"/>
          </a:xfrm>
          <a:prstGeom prst="rect">
            <a:avLst/>
          </a:prstGeom>
        </p:spPr>
      </p:pic>
      <p:sp>
        <p:nvSpPr>
          <p:cNvPr id="2" name="Title 1">
            <a:extLst>
              <a:ext uri="{FF2B5EF4-FFF2-40B4-BE49-F238E27FC236}">
                <a16:creationId xmlns:a16="http://schemas.microsoft.com/office/drawing/2014/main" id="{9E93A9B9-2AB7-4C4D-AB6C-5B1365368589}"/>
              </a:ext>
            </a:extLst>
          </p:cNvPr>
          <p:cNvSpPr>
            <a:spLocks noGrp="1"/>
          </p:cNvSpPr>
          <p:nvPr>
            <p:ph type="title"/>
          </p:nvPr>
        </p:nvSpPr>
        <p:spPr>
          <a:xfrm>
            <a:off x="698799" y="483459"/>
            <a:ext cx="10794402"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Example of Stratified Sampling </a:t>
            </a:r>
          </a:p>
        </p:txBody>
      </p:sp>
    </p:spTree>
    <p:extLst>
      <p:ext uri="{BB962C8B-B14F-4D97-AF65-F5344CB8AC3E}">
        <p14:creationId xmlns:p14="http://schemas.microsoft.com/office/powerpoint/2010/main" val="219521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E5F695-F575-4336-8007-E611C2D5AD44}"/>
              </a:ext>
            </a:extLst>
          </p:cNvPr>
          <p:cNvSpPr>
            <a:spLocks noGrp="1"/>
          </p:cNvSpPr>
          <p:nvPr>
            <p:ph idx="1"/>
          </p:nvPr>
        </p:nvSpPr>
        <p:spPr>
          <a:xfrm>
            <a:off x="955895" y="2141537"/>
            <a:ext cx="10515600" cy="4351338"/>
          </a:xfrm>
          <a:solidFill>
            <a:schemeClr val="bg1">
              <a:alpha val="35000"/>
            </a:schemeClr>
          </a:solidFill>
        </p:spPr>
        <p:txBody>
          <a:bodyPr>
            <a:normAutofit lnSpcReduction="10000"/>
          </a:bodyPr>
          <a:lstStyle/>
          <a:p>
            <a:r>
              <a:rPr lang="en-US" sz="3200" dirty="0">
                <a:latin typeface="Times New Roman" panose="02020603050405020304" pitchFamily="18" charset="0"/>
                <a:cs typeface="Times New Roman" panose="02020603050405020304" pitchFamily="18" charset="0"/>
              </a:rPr>
              <a:t>In the case of testing a website for accessibility issues, then a stratified sampling approach is preferred</a:t>
            </a:r>
          </a:p>
          <a:p>
            <a:r>
              <a:rPr lang="en-US" sz="3200" dirty="0">
                <a:latin typeface="Times New Roman" panose="02020603050405020304" pitchFamily="18" charset="0"/>
                <a:cs typeface="Times New Roman" panose="02020603050405020304" pitchFamily="18" charset="0"/>
              </a:rPr>
              <a:t>Web-pages of a website differ in characteristics such as; amount of user traffic, frequency of change, structure, etc.</a:t>
            </a:r>
          </a:p>
          <a:p>
            <a:r>
              <a:rPr lang="en-US" sz="3200" dirty="0">
                <a:latin typeface="Times New Roman" panose="02020603050405020304" pitchFamily="18" charset="0"/>
                <a:cs typeface="Times New Roman" panose="02020603050405020304" pitchFamily="18" charset="0"/>
              </a:rPr>
              <a:t>A random sampling approach would not take this into consideration </a:t>
            </a:r>
          </a:p>
          <a:p>
            <a:r>
              <a:rPr lang="en-US" sz="3200" dirty="0">
                <a:latin typeface="Times New Roman" panose="02020603050405020304" pitchFamily="18" charset="0"/>
                <a:cs typeface="Times New Roman" panose="02020603050405020304" pitchFamily="18" charset="0"/>
              </a:rPr>
              <a:t>Stratified sampling allows the creation of strata based on web-page characteristics and allows disproportional sampling of web-pages deemed to have higher accessibility risk</a:t>
            </a:r>
          </a:p>
          <a:p>
            <a:endParaRPr lang="en-US" dirty="0"/>
          </a:p>
        </p:txBody>
      </p:sp>
      <p:sp>
        <p:nvSpPr>
          <p:cNvPr id="2" name="Title 1">
            <a:extLst>
              <a:ext uri="{FF2B5EF4-FFF2-40B4-BE49-F238E27FC236}">
                <a16:creationId xmlns:a16="http://schemas.microsoft.com/office/drawing/2014/main" id="{369A5B59-C8B3-4C1A-8623-523C2084E4A6}"/>
              </a:ext>
            </a:extLst>
          </p:cNvPr>
          <p:cNvSpPr>
            <a:spLocks noGrp="1"/>
          </p:cNvSpPr>
          <p:nvPr>
            <p:ph type="title"/>
          </p:nvPr>
        </p:nvSpPr>
        <p:spPr>
          <a:xfrm>
            <a:off x="111162" y="375248"/>
            <a:ext cx="12080838" cy="1325563"/>
          </a:xfrm>
        </p:spPr>
        <p:txBody>
          <a:bodyPr>
            <a:noAutofit/>
          </a:bodyPr>
          <a:lstStyle/>
          <a:p>
            <a:pPr algn="ctr"/>
            <a:r>
              <a:rPr lang="en-US" sz="5400" b="1" dirty="0">
                <a:latin typeface="Times New Roman" panose="02020603050405020304" pitchFamily="18" charset="0"/>
                <a:cs typeface="Times New Roman" panose="02020603050405020304" pitchFamily="18" charset="0"/>
              </a:rPr>
              <a:t>Stratified or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Simple Random Sampling?</a:t>
            </a:r>
          </a:p>
        </p:txBody>
      </p:sp>
    </p:spTree>
    <p:extLst>
      <p:ext uri="{BB962C8B-B14F-4D97-AF65-F5344CB8AC3E}">
        <p14:creationId xmlns:p14="http://schemas.microsoft.com/office/powerpoint/2010/main" val="215241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47916-2206-426A-8821-F7913D935045}"/>
              </a:ext>
            </a:extLst>
          </p:cNvPr>
          <p:cNvSpPr>
            <a:spLocks noGrp="1"/>
          </p:cNvSpPr>
          <p:nvPr>
            <p:ph idx="1"/>
          </p:nvPr>
        </p:nvSpPr>
        <p:spPr>
          <a:solidFill>
            <a:schemeClr val="bg1">
              <a:alpha val="35000"/>
            </a:schemeClr>
          </a:solidFill>
        </p:spPr>
        <p:txBody>
          <a:bodyPr>
            <a:normAutofit/>
          </a:bodyPr>
          <a:lstStyle/>
          <a:p>
            <a:r>
              <a:rPr lang="en-US" sz="3600" dirty="0">
                <a:latin typeface="Times New Roman" panose="02020603050405020304" pitchFamily="18" charset="0"/>
                <a:cs typeface="Times New Roman" panose="02020603050405020304" pitchFamily="18" charset="0"/>
              </a:rPr>
              <a:t>Assess the universe</a:t>
            </a:r>
          </a:p>
          <a:p>
            <a:r>
              <a:rPr lang="en-US" sz="3600" dirty="0">
                <a:latin typeface="Times New Roman" panose="02020603050405020304" pitchFamily="18" charset="0"/>
                <a:cs typeface="Times New Roman" panose="02020603050405020304" pitchFamily="18" charset="0"/>
              </a:rPr>
              <a:t>Potential strata:</a:t>
            </a:r>
          </a:p>
          <a:p>
            <a:pPr lvl="1"/>
            <a:r>
              <a:rPr lang="en-US" sz="3600" dirty="0">
                <a:latin typeface="Times New Roman" panose="02020603050405020304" pitchFamily="18" charset="0"/>
                <a:cs typeface="Times New Roman" panose="02020603050405020304" pitchFamily="18" charset="0"/>
              </a:rPr>
              <a:t>Webpage layout / structure</a:t>
            </a:r>
          </a:p>
          <a:p>
            <a:pPr lvl="1"/>
            <a:r>
              <a:rPr lang="en-US" sz="3600" dirty="0">
                <a:latin typeface="Times New Roman" panose="02020603050405020304" pitchFamily="18" charset="0"/>
                <a:cs typeface="Times New Roman" panose="02020603050405020304" pitchFamily="18" charset="0"/>
              </a:rPr>
              <a:t>Volume of user traffic</a:t>
            </a:r>
          </a:p>
          <a:p>
            <a:pPr lvl="1"/>
            <a:r>
              <a:rPr lang="en-US" sz="3600" dirty="0">
                <a:latin typeface="Times New Roman" panose="02020603050405020304" pitchFamily="18" charset="0"/>
                <a:cs typeface="Times New Roman" panose="02020603050405020304" pitchFamily="18" charset="0"/>
              </a:rPr>
              <a:t>Frequency and intensity of changes</a:t>
            </a:r>
          </a:p>
          <a:p>
            <a:pPr lvl="1"/>
            <a:r>
              <a:rPr lang="en-US" sz="3600" dirty="0">
                <a:latin typeface="Times New Roman" panose="02020603050405020304" pitchFamily="18" charset="0"/>
                <a:cs typeface="Times New Roman" panose="02020603050405020304" pitchFamily="18" charset="0"/>
              </a:rPr>
              <a:t>Other?</a:t>
            </a:r>
          </a:p>
          <a:p>
            <a:r>
              <a:rPr lang="en-US" sz="3600" dirty="0">
                <a:latin typeface="Times New Roman" panose="02020603050405020304" pitchFamily="18" charset="0"/>
                <a:cs typeface="Times New Roman" panose="02020603050405020304" pitchFamily="18" charset="0"/>
              </a:rPr>
              <a:t>Select level of confidence</a:t>
            </a:r>
          </a:p>
        </p:txBody>
      </p:sp>
      <p:sp>
        <p:nvSpPr>
          <p:cNvPr id="2" name="Title 1">
            <a:extLst>
              <a:ext uri="{FF2B5EF4-FFF2-40B4-BE49-F238E27FC236}">
                <a16:creationId xmlns:a16="http://schemas.microsoft.com/office/drawing/2014/main" id="{52859DD7-FB2F-4458-8D82-B7A42B009984}"/>
              </a:ext>
            </a:extLst>
          </p:cNvPr>
          <p:cNvSpPr>
            <a:spLocks noGrp="1"/>
          </p:cNvSpPr>
          <p:nvPr>
            <p:ph type="title"/>
          </p:nvPr>
        </p:nvSpPr>
        <p:spPr/>
        <p:txBody>
          <a:bodyPr>
            <a:noAutofit/>
          </a:bodyPr>
          <a:lstStyle/>
          <a:p>
            <a:pPr algn="ctr"/>
            <a:r>
              <a:rPr lang="en-US" sz="5400" b="1" dirty="0">
                <a:latin typeface="Times New Roman" panose="02020603050405020304" pitchFamily="18" charset="0"/>
                <a:cs typeface="Times New Roman" panose="02020603050405020304" pitchFamily="18" charset="0"/>
              </a:rPr>
              <a:t>Approach</a:t>
            </a:r>
          </a:p>
        </p:txBody>
      </p:sp>
    </p:spTree>
    <p:extLst>
      <p:ext uri="{BB962C8B-B14F-4D97-AF65-F5344CB8AC3E}">
        <p14:creationId xmlns:p14="http://schemas.microsoft.com/office/powerpoint/2010/main" val="21999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32022-6891-4E99-859F-33E9D1E0CBC5}"/>
              </a:ext>
            </a:extLst>
          </p:cNvPr>
          <p:cNvSpPr>
            <a:spLocks noGrp="1"/>
          </p:cNvSpPr>
          <p:nvPr>
            <p:ph idx="1"/>
          </p:nvPr>
        </p:nvSpPr>
        <p:spPr>
          <a:solidFill>
            <a:schemeClr val="bg1">
              <a:alpha val="35000"/>
            </a:schemeClr>
          </a:solidFill>
        </p:spPr>
        <p:txBody>
          <a:bodyPr>
            <a:normAutofit/>
          </a:bodyPr>
          <a:lstStyle/>
          <a:p>
            <a:r>
              <a:rPr lang="en-US" sz="3600" dirty="0">
                <a:latin typeface="Times New Roman" panose="02020603050405020304" pitchFamily="18" charset="0"/>
                <a:cs typeface="Times New Roman" panose="02020603050405020304" pitchFamily="18" charset="0"/>
              </a:rPr>
              <a:t>Cons:</a:t>
            </a:r>
          </a:p>
          <a:p>
            <a:pPr lvl="1"/>
            <a:r>
              <a:rPr lang="en-US" sz="3600" dirty="0">
                <a:latin typeface="Times New Roman" panose="02020603050405020304" pitchFamily="18" charset="0"/>
                <a:cs typeface="Times New Roman" panose="02020603050405020304" pitchFamily="18" charset="0"/>
              </a:rPr>
              <a:t>Uncertainty</a:t>
            </a:r>
          </a:p>
          <a:p>
            <a:r>
              <a:rPr lang="en-US" sz="3600" dirty="0">
                <a:latin typeface="Times New Roman" panose="02020603050405020304" pitchFamily="18" charset="0"/>
                <a:cs typeface="Times New Roman" panose="02020603050405020304" pitchFamily="18" charset="0"/>
              </a:rPr>
              <a:t>Pros: </a:t>
            </a:r>
          </a:p>
          <a:p>
            <a:pPr lvl="1"/>
            <a:r>
              <a:rPr lang="en-US" sz="3600" dirty="0">
                <a:latin typeface="Times New Roman" panose="02020603050405020304" pitchFamily="18" charset="0"/>
                <a:cs typeface="Times New Roman" panose="02020603050405020304" pitchFamily="18" charset="0"/>
              </a:rPr>
              <a:t>Measurable </a:t>
            </a:r>
          </a:p>
          <a:p>
            <a:pPr lvl="1"/>
            <a:r>
              <a:rPr lang="en-US" sz="3600" dirty="0">
                <a:latin typeface="Times New Roman" panose="02020603050405020304" pitchFamily="18" charset="0"/>
                <a:cs typeface="Times New Roman" panose="02020603050405020304" pitchFamily="18" charset="0"/>
              </a:rPr>
              <a:t>Reliable</a:t>
            </a:r>
          </a:p>
          <a:p>
            <a:pPr lvl="1"/>
            <a:r>
              <a:rPr lang="en-US" sz="3600" dirty="0">
                <a:latin typeface="Times New Roman" panose="02020603050405020304" pitchFamily="18" charset="0"/>
                <a:cs typeface="Times New Roman" panose="02020603050405020304" pitchFamily="18" charset="0"/>
              </a:rPr>
              <a:t>Realistic and Timeliness</a:t>
            </a:r>
          </a:p>
          <a:p>
            <a:pPr lvl="1"/>
            <a:r>
              <a:rPr lang="en-US" sz="3600" dirty="0">
                <a:latin typeface="Times New Roman" panose="02020603050405020304" pitchFamily="18" charset="0"/>
                <a:cs typeface="Times New Roman" panose="02020603050405020304" pitchFamily="18" charset="0"/>
              </a:rPr>
              <a:t>Scalable</a:t>
            </a:r>
          </a:p>
        </p:txBody>
      </p:sp>
      <p:sp>
        <p:nvSpPr>
          <p:cNvPr id="2" name="Title 1">
            <a:extLst>
              <a:ext uri="{FF2B5EF4-FFF2-40B4-BE49-F238E27FC236}">
                <a16:creationId xmlns:a16="http://schemas.microsoft.com/office/drawing/2014/main" id="{8C60884A-90DD-440B-BB3B-7748110773A1}"/>
              </a:ext>
            </a:extLst>
          </p:cNvPr>
          <p:cNvSpPr>
            <a:spLocks noGrp="1"/>
          </p:cNvSpPr>
          <p:nvPr>
            <p:ph type="title"/>
          </p:nvPr>
        </p:nvSpPr>
        <p:spPr/>
        <p:txBody>
          <a:bodyPr>
            <a:normAutofit/>
          </a:bodyPr>
          <a:lstStyle/>
          <a:p>
            <a:pPr algn="ctr"/>
            <a:r>
              <a:rPr lang="en-US" sz="5400" b="1" dirty="0">
                <a:latin typeface="Times New Roman" panose="02020603050405020304" pitchFamily="18" charset="0"/>
                <a:cs typeface="Times New Roman" panose="02020603050405020304" pitchFamily="18" charset="0"/>
              </a:rPr>
              <a:t>Tradeoffs</a:t>
            </a:r>
          </a:p>
        </p:txBody>
      </p:sp>
    </p:spTree>
    <p:extLst>
      <p:ext uri="{BB962C8B-B14F-4D97-AF65-F5344CB8AC3E}">
        <p14:creationId xmlns:p14="http://schemas.microsoft.com/office/powerpoint/2010/main" val="140287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A2AA-34F3-4A99-BD1C-03B32CF5285B}"/>
              </a:ext>
            </a:extLst>
          </p:cNvPr>
          <p:cNvSpPr>
            <a:spLocks noGrp="1"/>
          </p:cNvSpPr>
          <p:nvPr>
            <p:ph type="title"/>
          </p:nvPr>
        </p:nvSpPr>
        <p:spPr>
          <a:xfrm>
            <a:off x="964949" y="2565117"/>
            <a:ext cx="10515600" cy="1325563"/>
          </a:xfrm>
        </p:spPr>
        <p:txBody>
          <a:bodyPr>
            <a:noAutofit/>
          </a:bodyPr>
          <a:lstStyle/>
          <a:p>
            <a:pPr algn="ctr"/>
            <a:r>
              <a:rPr lang="en-US" sz="9600" b="1" dirty="0">
                <a:latin typeface="Times New Roman" panose="02020603050405020304" pitchFamily="18" charset="0"/>
                <a:cs typeface="Times New Roman" panose="02020603050405020304" pitchFamily="18" charset="0"/>
              </a:rPr>
              <a:t>Next Steps</a:t>
            </a:r>
          </a:p>
        </p:txBody>
      </p:sp>
    </p:spTree>
    <p:extLst>
      <p:ext uri="{BB962C8B-B14F-4D97-AF65-F5344CB8AC3E}">
        <p14:creationId xmlns:p14="http://schemas.microsoft.com/office/powerpoint/2010/main" val="168967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B79E31-B0F1-4439-9D9C-01B2C56CD2E9}"/>
              </a:ext>
            </a:extLst>
          </p:cNvPr>
          <p:cNvSpPr>
            <a:spLocks noGrp="1"/>
          </p:cNvSpPr>
          <p:nvPr>
            <p:ph idx="1"/>
          </p:nvPr>
        </p:nvSpPr>
        <p:spPr>
          <a:xfrm>
            <a:off x="838200" y="1825625"/>
            <a:ext cx="10515600" cy="4667250"/>
          </a:xfrm>
          <a:solidFill>
            <a:schemeClr val="bg1">
              <a:alpha val="35000"/>
            </a:schemeClr>
          </a:solidFill>
        </p:spPr>
        <p:txBody>
          <a:bodyPr>
            <a:normAutofit/>
          </a:bodyPr>
          <a:lstStyle/>
          <a:p>
            <a:pPr marL="285750" indent="-285750">
              <a:spcAft>
                <a:spcPts val="600"/>
              </a:spcAft>
            </a:pPr>
            <a:r>
              <a:rPr lang="en-US" dirty="0">
                <a:latin typeface="Times New Roman" panose="02020603050405020304" pitchFamily="18" charset="0"/>
                <a:cs typeface="Times New Roman" panose="02020603050405020304" pitchFamily="18" charset="0"/>
              </a:rPr>
              <a:t>Ph.D. economist and data scientist</a:t>
            </a:r>
          </a:p>
          <a:p>
            <a:pPr marL="285750" indent="-285750">
              <a:spcAft>
                <a:spcPts val="600"/>
              </a:spcAft>
            </a:pPr>
            <a:r>
              <a:rPr lang="en-US" dirty="0">
                <a:latin typeface="Times New Roman" panose="02020603050405020304" pitchFamily="18" charset="0"/>
                <a:cs typeface="Times New Roman" panose="02020603050405020304" pitchFamily="18" charset="0"/>
              </a:rPr>
              <a:t>25+ years experience leading national/international research, building software and analytics products</a:t>
            </a:r>
          </a:p>
          <a:p>
            <a:pPr marL="285750" indent="-285750">
              <a:spcAft>
                <a:spcPts val="600"/>
              </a:spcAft>
            </a:pPr>
            <a:r>
              <a:rPr lang="en-US" dirty="0">
                <a:latin typeface="Times New Roman" panose="02020603050405020304" pitchFamily="18" charset="0"/>
                <a:cs typeface="Times New Roman" panose="02020603050405020304" pitchFamily="18" charset="0"/>
              </a:rPr>
              <a:t>Previously worked at GAO, Urban Institute, Johns Hopkins University, Georgetown University</a:t>
            </a:r>
          </a:p>
          <a:p>
            <a:pPr marL="285750" indent="-285750">
              <a:spcAft>
                <a:spcPts val="600"/>
              </a:spcAft>
            </a:pPr>
            <a:r>
              <a:rPr lang="en-US" dirty="0">
                <a:latin typeface="Times New Roman" panose="02020603050405020304" pitchFamily="18" charset="0"/>
                <a:cs typeface="Times New Roman" panose="02020603050405020304" pitchFamily="18" charset="0"/>
              </a:rPr>
              <a:t>Boards:  UMCP College Board of Visitors, UMCP Economic Leadership Council</a:t>
            </a:r>
          </a:p>
          <a:p>
            <a:pPr marL="285750" indent="-285750">
              <a:spcAft>
                <a:spcPts val="600"/>
              </a:spcAft>
            </a:pPr>
            <a:r>
              <a:rPr lang="en-US" dirty="0">
                <a:latin typeface="Times New Roman" panose="02020603050405020304" pitchFamily="18" charset="0"/>
                <a:cs typeface="Times New Roman" panose="02020603050405020304" pitchFamily="18" charset="0"/>
              </a:rPr>
              <a:t>Hobbies: kayaking, boating, and biking</a:t>
            </a:r>
          </a:p>
          <a:p>
            <a:endParaRPr lang="en-US" dirty="0"/>
          </a:p>
        </p:txBody>
      </p:sp>
      <p:sp>
        <p:nvSpPr>
          <p:cNvPr id="2" name="Title 1">
            <a:extLst>
              <a:ext uri="{FF2B5EF4-FFF2-40B4-BE49-F238E27FC236}">
                <a16:creationId xmlns:a16="http://schemas.microsoft.com/office/drawing/2014/main" id="{5403F7D7-EDA3-4484-BFBD-83111CD75D30}"/>
              </a:ext>
            </a:extLst>
          </p:cNvPr>
          <p:cNvSpPr>
            <a:spLocks noGrp="1"/>
          </p:cNvSpPr>
          <p:nvPr>
            <p:ph type="title"/>
          </p:nvPr>
        </p:nvSpPr>
        <p:spPr>
          <a:xfrm>
            <a:off x="838200" y="365125"/>
            <a:ext cx="10515600" cy="1325563"/>
          </a:xfrm>
        </p:spPr>
        <p:txBody>
          <a:bodyPr>
            <a:noAutofit/>
          </a:bodyPr>
          <a:lstStyle/>
          <a:p>
            <a:pPr algn="ctr"/>
            <a:r>
              <a:rPr lang="en-US" sz="5400" b="1" dirty="0">
                <a:latin typeface="Times New Roman" panose="02020603050405020304" pitchFamily="18" charset="0"/>
                <a:cs typeface="Times New Roman" panose="02020603050405020304" pitchFamily="18" charset="0"/>
              </a:rPr>
              <a:t>About Me: Mark Turner, Ph.D.</a:t>
            </a:r>
          </a:p>
        </p:txBody>
      </p:sp>
    </p:spTree>
    <p:extLst>
      <p:ext uri="{BB962C8B-B14F-4D97-AF65-F5344CB8AC3E}">
        <p14:creationId xmlns:p14="http://schemas.microsoft.com/office/powerpoint/2010/main" val="205330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0260A-2BF3-4782-9857-69737A3B15B9}"/>
              </a:ext>
            </a:extLst>
          </p:cNvPr>
          <p:cNvSpPr>
            <a:spLocks noGrp="1"/>
          </p:cNvSpPr>
          <p:nvPr>
            <p:ph idx="1"/>
          </p:nvPr>
        </p:nvSpPr>
        <p:spPr>
          <a:xfrm>
            <a:off x="838200" y="1825624"/>
            <a:ext cx="10515600" cy="4879975"/>
          </a:xfrm>
          <a:solidFill>
            <a:schemeClr val="bg1">
              <a:alpha val="35000"/>
            </a:schemeClr>
          </a:solidFill>
        </p:spPr>
        <p:txBody>
          <a:bodyPr vert="horz" lIns="91440" tIns="45720" rIns="91440" bIns="45720" rtlCol="0" anchor="t">
            <a:normAutofit fontScale="92500" lnSpcReduction="10000"/>
          </a:bodyPr>
          <a:lstStyle/>
          <a:p>
            <a:pPr marL="285750" indent="-285750"/>
            <a:r>
              <a:rPr lang="en-US" sz="3000" dirty="0">
                <a:latin typeface="Times New Roman" panose="02020603050405020304" pitchFamily="18" charset="0"/>
                <a:cs typeface="Times New Roman" panose="02020603050405020304" pitchFamily="18" charset="0"/>
              </a:rPr>
              <a:t>Optimal Solutions Group policy research and evaluation firm located at UMCP Discovery District, founded in 2000.  </a:t>
            </a:r>
          </a:p>
          <a:p>
            <a:pPr marL="285750" indent="-285750"/>
            <a:r>
              <a:rPr lang="en-US" sz="3000" dirty="0">
                <a:latin typeface="Times New Roman" panose="02020603050405020304" pitchFamily="18" charset="0"/>
                <a:cs typeface="Times New Roman" panose="02020603050405020304" pitchFamily="18" charset="0"/>
              </a:rPr>
              <a:t>Revelo Software spun-off in 2019</a:t>
            </a:r>
          </a:p>
          <a:p>
            <a:pPr marL="285750" indent="-285750"/>
            <a:r>
              <a:rPr lang="en-US" sz="3000" dirty="0">
                <a:latin typeface="Times New Roman" panose="02020603050405020304" pitchFamily="18" charset="0"/>
                <a:cs typeface="Times New Roman" panose="02020603050405020304" pitchFamily="18" charset="0"/>
              </a:rPr>
              <a:t>Team includes designers, developers, UI/UX, data scientists, accessibility professionals with additional expertise from the UMD Trace Research and Development Center</a:t>
            </a:r>
            <a:endParaRPr lang="en-US" sz="3200" dirty="0">
              <a:latin typeface="Times New Roman" panose="02020603050405020304" pitchFamily="18" charset="0"/>
              <a:cs typeface="Times New Roman" panose="02020603050405020304" pitchFamily="18" charset="0"/>
            </a:endParaRPr>
          </a:p>
          <a:p>
            <a:pPr marL="285750" indent="-285750"/>
            <a:r>
              <a:rPr lang="en-US" sz="3000" dirty="0">
                <a:latin typeface="Times New Roman" panose="02020603050405020304" pitchFamily="18" charset="0"/>
                <a:cs typeface="Times New Roman" panose="02020603050405020304" pitchFamily="18" charset="0"/>
              </a:rPr>
              <a:t>Revelo is a data management platform that provides augmented analytics </a:t>
            </a:r>
          </a:p>
          <a:p>
            <a:pPr marL="285750" indent="-285750"/>
            <a:r>
              <a:rPr lang="en-US" sz="3000" dirty="0">
                <a:latin typeface="Times New Roman" panose="02020603050405020304" pitchFamily="18" charset="0"/>
                <a:cs typeface="Times New Roman" panose="02020603050405020304" pitchFamily="18" charset="0"/>
              </a:rPr>
              <a:t>Augmented data preparation features allow users with average skills to perform data preparation and transform, shape, reduce, combine, explore, clean, sample and aggregate data, without the need for SQL skills, ETL or other programming language. </a:t>
            </a:r>
          </a:p>
        </p:txBody>
      </p:sp>
      <p:sp>
        <p:nvSpPr>
          <p:cNvPr id="2" name="Title 1">
            <a:extLst>
              <a:ext uri="{FF2B5EF4-FFF2-40B4-BE49-F238E27FC236}">
                <a16:creationId xmlns:a16="http://schemas.microsoft.com/office/drawing/2014/main" id="{E9000EF9-7F02-4C8B-94AB-4A0C358146BB}"/>
              </a:ext>
            </a:extLst>
          </p:cNvPr>
          <p:cNvSpPr>
            <a:spLocks noGrp="1"/>
          </p:cNvSpPr>
          <p:nvPr>
            <p:ph type="title"/>
          </p:nvPr>
        </p:nvSpPr>
        <p:spPr/>
        <p:txBody>
          <a:bodyPr>
            <a:noAutofit/>
          </a:bodyPr>
          <a:lstStyle/>
          <a:p>
            <a:pPr algn="ctr"/>
            <a:r>
              <a:rPr lang="en-US" sz="5400" b="1" dirty="0">
                <a:latin typeface="Times New Roman" panose="02020603050405020304" pitchFamily="18" charset="0"/>
                <a:cs typeface="Times New Roman" panose="02020603050405020304" pitchFamily="18" charset="0"/>
              </a:rPr>
              <a:t>Our Team</a:t>
            </a:r>
          </a:p>
        </p:txBody>
      </p:sp>
    </p:spTree>
    <p:extLst>
      <p:ext uri="{BB962C8B-B14F-4D97-AF65-F5344CB8AC3E}">
        <p14:creationId xmlns:p14="http://schemas.microsoft.com/office/powerpoint/2010/main" val="44669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E6EEA6-A070-4890-8A5C-B12E95DF7ADA}"/>
              </a:ext>
              <a:ext uri="{C183D7F6-B498-43B3-948B-1728B52AA6E4}">
                <adec:decorative xmlns:adec="http://schemas.microsoft.com/office/drawing/2017/decorative" val="1"/>
              </a:ext>
            </a:extLst>
          </p:cNvPr>
          <p:cNvSpPr/>
          <p:nvPr/>
        </p:nvSpPr>
        <p:spPr>
          <a:xfrm>
            <a:off x="3747154" y="245642"/>
            <a:ext cx="4721935" cy="636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5" descr="Real-time framework schematic that includes upfront design, streamlined data collection, embedded analysis, and report that leads to rapid cycle feedback to stakeholders.">
            <a:extLst>
              <a:ext uri="{FF2B5EF4-FFF2-40B4-BE49-F238E27FC236}">
                <a16:creationId xmlns:a16="http://schemas.microsoft.com/office/drawing/2014/main" id="{C886803E-F4F0-4906-8C2E-B2C8E80C4D2B}"/>
              </a:ext>
            </a:extLst>
          </p:cNvPr>
          <p:cNvPicPr>
            <a:picLocks noChangeAspect="1"/>
          </p:cNvPicPr>
          <p:nvPr/>
        </p:nvPicPr>
        <p:blipFill>
          <a:blip r:embed="rId2"/>
          <a:stretch>
            <a:fillRect/>
          </a:stretch>
        </p:blipFill>
        <p:spPr>
          <a:xfrm>
            <a:off x="3747155" y="2801513"/>
            <a:ext cx="4721934" cy="3840612"/>
          </a:xfrm>
          <a:prstGeom prst="rect">
            <a:avLst/>
          </a:prstGeom>
        </p:spPr>
      </p:pic>
      <p:pic>
        <p:nvPicPr>
          <p:cNvPr id="14" name="Picture 13" descr="Real-time framework by Optimal Analytics&#10;">
            <a:extLst>
              <a:ext uri="{FF2B5EF4-FFF2-40B4-BE49-F238E27FC236}">
                <a16:creationId xmlns:a16="http://schemas.microsoft.com/office/drawing/2014/main" id="{C07677F4-732F-4B75-8044-73DCA9312A35}"/>
              </a:ext>
            </a:extLst>
          </p:cNvPr>
          <p:cNvPicPr>
            <a:picLocks noChangeAspect="1"/>
          </p:cNvPicPr>
          <p:nvPr/>
        </p:nvPicPr>
        <p:blipFill>
          <a:blip r:embed="rId3"/>
          <a:stretch>
            <a:fillRect/>
          </a:stretch>
        </p:blipFill>
        <p:spPr>
          <a:xfrm>
            <a:off x="4287279" y="434613"/>
            <a:ext cx="3641685" cy="2161476"/>
          </a:xfrm>
          <a:prstGeom prst="rect">
            <a:avLst/>
          </a:prstGeom>
        </p:spPr>
      </p:pic>
      <p:sp>
        <p:nvSpPr>
          <p:cNvPr id="2" name="Title 1">
            <a:extLst>
              <a:ext uri="{FF2B5EF4-FFF2-40B4-BE49-F238E27FC236}">
                <a16:creationId xmlns:a16="http://schemas.microsoft.com/office/drawing/2014/main" id="{7C2D4E3D-1BFD-4372-935A-F70BAE2F9B00}"/>
              </a:ext>
            </a:extLst>
          </p:cNvPr>
          <p:cNvSpPr>
            <a:spLocks noGrp="1"/>
          </p:cNvSpPr>
          <p:nvPr>
            <p:ph type="title"/>
          </p:nvPr>
        </p:nvSpPr>
        <p:spPr>
          <a:xfrm>
            <a:off x="0" y="-732155"/>
            <a:ext cx="6627607" cy="732155"/>
          </a:xfrm>
        </p:spPr>
        <p:txBody>
          <a:bodyPr/>
          <a:lstStyle/>
          <a:p>
            <a:r>
              <a:rPr lang="en-US" dirty="0"/>
              <a:t>Real-Time Framework Image</a:t>
            </a:r>
          </a:p>
        </p:txBody>
      </p:sp>
    </p:spTree>
    <p:extLst>
      <p:ext uri="{BB962C8B-B14F-4D97-AF65-F5344CB8AC3E}">
        <p14:creationId xmlns:p14="http://schemas.microsoft.com/office/powerpoint/2010/main" val="108557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State Assessment Education Performance (SAEP) tool  is an augmented analytics tool used by the National Center for Education Statistics.">
            <a:hlinkClick r:id="rId2"/>
            <a:extLst>
              <a:ext uri="{FF2B5EF4-FFF2-40B4-BE49-F238E27FC236}">
                <a16:creationId xmlns:a16="http://schemas.microsoft.com/office/drawing/2014/main" id="{7EE9D5C2-A313-4083-B919-F96B508B9C59}"/>
              </a:ext>
            </a:extLst>
          </p:cNvPr>
          <p:cNvPicPr>
            <a:picLocks noChangeAspect="1"/>
          </p:cNvPicPr>
          <p:nvPr/>
        </p:nvPicPr>
        <p:blipFill>
          <a:blip r:embed="rId3"/>
          <a:stretch>
            <a:fillRect/>
          </a:stretch>
        </p:blipFill>
        <p:spPr>
          <a:xfrm>
            <a:off x="9210967" y="5024793"/>
            <a:ext cx="2219325" cy="1471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eAccessibility is a dedicated iAccessible platform used by the Centers for Medicare &amp; Medicaid Services.">
            <a:hlinkClick r:id="rId4"/>
            <a:extLst>
              <a:ext uri="{FF2B5EF4-FFF2-40B4-BE49-F238E27FC236}">
                <a16:creationId xmlns:a16="http://schemas.microsoft.com/office/drawing/2014/main" id="{EE00FC58-9C76-44AB-9669-EB9B2F0000F1}"/>
              </a:ext>
            </a:extLst>
          </p:cNvPr>
          <p:cNvPicPr>
            <a:picLocks noChangeAspect="1"/>
          </p:cNvPicPr>
          <p:nvPr/>
        </p:nvPicPr>
        <p:blipFill>
          <a:blip r:embed="rId5"/>
          <a:stretch>
            <a:fillRect/>
          </a:stretch>
        </p:blipFill>
        <p:spPr>
          <a:xfrm>
            <a:off x="4751958" y="5146037"/>
            <a:ext cx="2956434" cy="1344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Real time surveyor tool">
            <a:extLst>
              <a:ext uri="{FF2B5EF4-FFF2-40B4-BE49-F238E27FC236}">
                <a16:creationId xmlns:a16="http://schemas.microsoft.com/office/drawing/2014/main" id="{91C3CCE5-605F-4BE5-9EA2-29C1642532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558" y="5088211"/>
            <a:ext cx="2956434" cy="1344441"/>
          </a:xfrm>
          <a:prstGeom prst="rect">
            <a:avLst/>
          </a:prstGeom>
          <a:effectLst>
            <a:outerShdw blurRad="50800" dist="38100" dir="2700000" algn="tl" rotWithShape="0">
              <a:prstClr val="black">
                <a:alpha val="40000"/>
              </a:prstClr>
            </a:outerShdw>
          </a:effectLst>
        </p:spPr>
      </p:pic>
      <p:pic>
        <p:nvPicPr>
          <p:cNvPr id="12" name="Picture 11" descr="iAccessible logo">
            <a:extLst>
              <a:ext uri="{FF2B5EF4-FFF2-40B4-BE49-F238E27FC236}">
                <a16:creationId xmlns:a16="http://schemas.microsoft.com/office/drawing/2014/main" id="{38EA51FA-87A4-429D-A619-BAFB3EF5D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4659" y="2787833"/>
            <a:ext cx="4921624" cy="2157077"/>
          </a:xfrm>
          <a:prstGeom prst="rect">
            <a:avLst/>
          </a:prstGeom>
        </p:spPr>
      </p:pic>
      <p:pic>
        <p:nvPicPr>
          <p:cNvPr id="7" name="Picture 6" descr="The Secondary Analysis for Results Tracking system was a web-based portal used by USAID and education ministries in 50+ countries to track and facilitate learning around USAID's education strategy. ">
            <a:hlinkClick r:id="rId8"/>
            <a:extLst>
              <a:ext uri="{FF2B5EF4-FFF2-40B4-BE49-F238E27FC236}">
                <a16:creationId xmlns:a16="http://schemas.microsoft.com/office/drawing/2014/main" id="{92C66FA4-1FFF-4C5F-8203-1C6BBE75378F}"/>
              </a:ext>
            </a:extLst>
          </p:cNvPr>
          <p:cNvPicPr>
            <a:picLocks noChangeAspect="1"/>
          </p:cNvPicPr>
          <p:nvPr/>
        </p:nvPicPr>
        <p:blipFill>
          <a:blip r:embed="rId9"/>
          <a:stretch>
            <a:fillRect/>
          </a:stretch>
        </p:blipFill>
        <p:spPr>
          <a:xfrm>
            <a:off x="568301" y="3040447"/>
            <a:ext cx="2197347" cy="1651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The National Assessment of Educational Progress (NAEP) Reporting Tool is an augmented analytics tool used by the National Center for Education Statistics.">
            <a:hlinkClick r:id="rId10"/>
            <a:extLst>
              <a:ext uri="{FF2B5EF4-FFF2-40B4-BE49-F238E27FC236}">
                <a16:creationId xmlns:a16="http://schemas.microsoft.com/office/drawing/2014/main" id="{507D4245-C845-40E8-B10D-388C8BE77710}"/>
              </a:ext>
            </a:extLst>
          </p:cNvPr>
          <p:cNvPicPr>
            <a:picLocks noChangeAspect="1"/>
          </p:cNvPicPr>
          <p:nvPr/>
        </p:nvPicPr>
        <p:blipFill>
          <a:blip r:embed="rId11"/>
          <a:stretch>
            <a:fillRect/>
          </a:stretch>
        </p:blipFill>
        <p:spPr>
          <a:xfrm>
            <a:off x="10053297" y="1169110"/>
            <a:ext cx="1371600" cy="1429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descr="e-508 is a Revelo application that facilitates remediation of documents for Section 508">
            <a:extLst>
              <a:ext uri="{FF2B5EF4-FFF2-40B4-BE49-F238E27FC236}">
                <a16:creationId xmlns:a16="http://schemas.microsoft.com/office/drawing/2014/main" id="{354EDF81-2D21-4F00-9AEC-85BBE8F173F1}"/>
              </a:ext>
            </a:extLst>
          </p:cNvPr>
          <p:cNvSpPr/>
          <p:nvPr/>
        </p:nvSpPr>
        <p:spPr>
          <a:xfrm>
            <a:off x="4446320" y="1708378"/>
            <a:ext cx="3152344" cy="970813"/>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2">
                    <a:lumMod val="25000"/>
                  </a:schemeClr>
                </a:solidFill>
              </a:rPr>
              <a:t>e-508.com</a:t>
            </a:r>
          </a:p>
        </p:txBody>
      </p:sp>
      <p:pic>
        <p:nvPicPr>
          <p:cNvPr id="6" name="Picture 5" descr="Data Management Analysis System platform used at the Centers for Medicare &amp; Medicaid Innovation. ">
            <a:hlinkClick r:id="rId12"/>
            <a:extLst>
              <a:ext uri="{FF2B5EF4-FFF2-40B4-BE49-F238E27FC236}">
                <a16:creationId xmlns:a16="http://schemas.microsoft.com/office/drawing/2014/main" id="{26FBAA45-EE9E-450E-B947-4B601A2C271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860" y="1169110"/>
            <a:ext cx="1453476" cy="1417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a:extLst>
              <a:ext uri="{FF2B5EF4-FFF2-40B4-BE49-F238E27FC236}">
                <a16:creationId xmlns:a16="http://schemas.microsoft.com/office/drawing/2014/main" id="{30E869F6-0B6A-4EFF-8C0B-F8FB50DB9C71}"/>
              </a:ext>
            </a:extLst>
          </p:cNvPr>
          <p:cNvSpPr>
            <a:spLocks noGrp="1"/>
          </p:cNvSpPr>
          <p:nvPr>
            <p:ph type="title"/>
          </p:nvPr>
        </p:nvSpPr>
        <p:spPr>
          <a:xfrm>
            <a:off x="764860" y="126655"/>
            <a:ext cx="10515600" cy="903236"/>
          </a:xfrm>
          <a:noFill/>
        </p:spPr>
        <p:txBody>
          <a:bodyPr>
            <a:normAutofit/>
          </a:bodyPr>
          <a:lstStyle/>
          <a:p>
            <a:pPr algn="ctr"/>
            <a:r>
              <a:rPr lang="en-US" sz="5400" b="1" dirty="0">
                <a:latin typeface="Times New Roman" panose="02020603050405020304" pitchFamily="18" charset="0"/>
                <a:cs typeface="Times New Roman" panose="02020603050405020304" pitchFamily="18" charset="0"/>
              </a:rPr>
              <a:t>Tools Powered By Revelo</a:t>
            </a:r>
          </a:p>
        </p:txBody>
      </p:sp>
    </p:spTree>
    <p:extLst>
      <p:ext uri="{BB962C8B-B14F-4D97-AF65-F5344CB8AC3E}">
        <p14:creationId xmlns:p14="http://schemas.microsoft.com/office/powerpoint/2010/main" val="339489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ed by">
            <a:extLst>
              <a:ext uri="{FF2B5EF4-FFF2-40B4-BE49-F238E27FC236}">
                <a16:creationId xmlns:a16="http://schemas.microsoft.com/office/drawing/2014/main" id="{5EC84C13-6C7F-4672-95E8-F9A29E565922}"/>
              </a:ext>
            </a:extLst>
          </p:cNvPr>
          <p:cNvPicPr>
            <a:picLocks noChangeAspect="1"/>
          </p:cNvPicPr>
          <p:nvPr/>
        </p:nvPicPr>
        <p:blipFill>
          <a:blip r:embed="rId2"/>
          <a:stretch>
            <a:fillRect/>
          </a:stretch>
        </p:blipFill>
        <p:spPr>
          <a:xfrm>
            <a:off x="8223930" y="6153941"/>
            <a:ext cx="1639966" cy="536494"/>
          </a:xfrm>
          <a:prstGeom prst="rect">
            <a:avLst/>
          </a:prstGeom>
        </p:spPr>
      </p:pic>
      <p:pic>
        <p:nvPicPr>
          <p:cNvPr id="9" name="Picture 8" descr="Revelo Software Logo">
            <a:extLst>
              <a:ext uri="{FF2B5EF4-FFF2-40B4-BE49-F238E27FC236}">
                <a16:creationId xmlns:a16="http://schemas.microsoft.com/office/drawing/2014/main" id="{ADCAA6B2-89AF-4435-8835-6A6B3B3C9838}"/>
              </a:ext>
            </a:extLst>
          </p:cNvPr>
          <p:cNvPicPr>
            <a:picLocks noChangeAspect="1"/>
          </p:cNvPicPr>
          <p:nvPr/>
        </p:nvPicPr>
        <p:blipFill>
          <a:blip r:embed="rId3"/>
          <a:stretch>
            <a:fillRect/>
          </a:stretch>
        </p:blipFill>
        <p:spPr>
          <a:xfrm>
            <a:off x="9734281" y="5657074"/>
            <a:ext cx="2152075" cy="993734"/>
          </a:xfrm>
          <a:prstGeom prst="rect">
            <a:avLst/>
          </a:prstGeom>
        </p:spPr>
      </p:pic>
      <p:pic>
        <p:nvPicPr>
          <p:cNvPr id="5" name="Picture 4" descr="iAccessible logo">
            <a:extLst>
              <a:ext uri="{FF2B5EF4-FFF2-40B4-BE49-F238E27FC236}">
                <a16:creationId xmlns:a16="http://schemas.microsoft.com/office/drawing/2014/main" id="{A8EA6160-FF1E-4F55-8676-7C3CA29CB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082931"/>
            <a:ext cx="9144000" cy="4007684"/>
          </a:xfrm>
          <a:prstGeom prst="rect">
            <a:avLst/>
          </a:prstGeom>
        </p:spPr>
      </p:pic>
      <p:sp>
        <p:nvSpPr>
          <p:cNvPr id="2" name="Title 1">
            <a:extLst>
              <a:ext uri="{FF2B5EF4-FFF2-40B4-BE49-F238E27FC236}">
                <a16:creationId xmlns:a16="http://schemas.microsoft.com/office/drawing/2014/main" id="{286D9BC2-9E4C-4A40-81D8-FEC2E7CB85F7}"/>
              </a:ext>
            </a:extLst>
          </p:cNvPr>
          <p:cNvSpPr>
            <a:spLocks noGrp="1"/>
          </p:cNvSpPr>
          <p:nvPr>
            <p:ph type="title"/>
          </p:nvPr>
        </p:nvSpPr>
        <p:spPr>
          <a:xfrm>
            <a:off x="0" y="-1325563"/>
            <a:ext cx="10515600" cy="1325563"/>
          </a:xfrm>
        </p:spPr>
        <p:txBody>
          <a:bodyPr/>
          <a:lstStyle/>
          <a:p>
            <a:r>
              <a:rPr lang="en-US" dirty="0" err="1"/>
              <a:t>iAccessible</a:t>
            </a:r>
            <a:r>
              <a:rPr lang="en-US" dirty="0"/>
              <a:t> Logo</a:t>
            </a:r>
          </a:p>
        </p:txBody>
      </p:sp>
    </p:spTree>
    <p:extLst>
      <p:ext uri="{BB962C8B-B14F-4D97-AF65-F5344CB8AC3E}">
        <p14:creationId xmlns:p14="http://schemas.microsoft.com/office/powerpoint/2010/main" val="1098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rson in wheelchair working on computer">
            <a:extLst>
              <a:ext uri="{FF2B5EF4-FFF2-40B4-BE49-F238E27FC236}">
                <a16:creationId xmlns:a16="http://schemas.microsoft.com/office/drawing/2014/main" id="{ACC37159-6C32-4F02-9A74-C155B12D4556}"/>
              </a:ext>
            </a:extLst>
          </p:cNvPr>
          <p:cNvPicPr>
            <a:picLocks noChangeAspect="1"/>
          </p:cNvPicPr>
          <p:nvPr/>
        </p:nvPicPr>
        <p:blipFill>
          <a:blip r:embed="rId2"/>
          <a:stretch>
            <a:fillRect/>
          </a:stretch>
        </p:blipFill>
        <p:spPr>
          <a:xfrm>
            <a:off x="6918505" y="1690688"/>
            <a:ext cx="5096698" cy="4224894"/>
          </a:xfrm>
          <a:prstGeom prst="rect">
            <a:avLst/>
          </a:prstGeom>
        </p:spPr>
      </p:pic>
      <p:sp>
        <p:nvSpPr>
          <p:cNvPr id="3" name="Content Placeholder 2">
            <a:extLst>
              <a:ext uri="{FF2B5EF4-FFF2-40B4-BE49-F238E27FC236}">
                <a16:creationId xmlns:a16="http://schemas.microsoft.com/office/drawing/2014/main" id="{8FB8F276-5327-4E1E-A3FB-DB6D5A27E4F3}"/>
              </a:ext>
            </a:extLst>
          </p:cNvPr>
          <p:cNvSpPr>
            <a:spLocks noGrp="1"/>
          </p:cNvSpPr>
          <p:nvPr>
            <p:ph idx="1"/>
          </p:nvPr>
        </p:nvSpPr>
        <p:spPr>
          <a:xfrm>
            <a:off x="617968" y="1599281"/>
            <a:ext cx="6300537" cy="4893594"/>
          </a:xfrm>
          <a:solidFill>
            <a:schemeClr val="bg1">
              <a:alpha val="35000"/>
            </a:schemeClr>
          </a:solidFill>
        </p:spPr>
        <p:txBody>
          <a:bodyPr vert="horz" lIns="91440" tIns="45720" rIns="91440" bIns="45720" rtlCol="0" anchor="t">
            <a:noAutofit/>
          </a:bodyPr>
          <a:lstStyle/>
          <a:p>
            <a:pPr marL="0" indent="0">
              <a:buNone/>
            </a:pPr>
            <a:r>
              <a:rPr lang="en-US" sz="3200" dirty="0">
                <a:latin typeface="Times New Roman" panose="02020603050405020304" pitchFamily="18" charset="0"/>
                <a:cs typeface="Times New Roman" panose="02020603050405020304" pitchFamily="18" charset="0"/>
              </a:rPr>
              <a:t>iAcccessible is an automated tool to aid your organization in meeting digital content accessibility compliance under the Americans with Disabilities Act (ADA) and Section 508 by scanning your digital content for compliance measures outlined in the Web Content Accessibility Guidelines (WCAG) while provided resources needed for remediation.</a:t>
            </a:r>
          </a:p>
        </p:txBody>
      </p:sp>
      <p:sp>
        <p:nvSpPr>
          <p:cNvPr id="2" name="Title 1">
            <a:extLst>
              <a:ext uri="{FF2B5EF4-FFF2-40B4-BE49-F238E27FC236}">
                <a16:creationId xmlns:a16="http://schemas.microsoft.com/office/drawing/2014/main" id="{D9DC8DA9-748E-4B35-BA7E-7157A5525C10}"/>
              </a:ext>
            </a:extLst>
          </p:cNvPr>
          <p:cNvSpPr>
            <a:spLocks noGrp="1"/>
          </p:cNvSpPr>
          <p:nvPr>
            <p:ph type="title"/>
          </p:nvPr>
        </p:nvSpPr>
        <p:spPr>
          <a:xfrm>
            <a:off x="838200" y="228014"/>
            <a:ext cx="10515600" cy="1325563"/>
          </a:xfrm>
        </p:spPr>
        <p:txBody>
          <a:bodyPr>
            <a:noAutofit/>
          </a:bodyPr>
          <a:lstStyle/>
          <a:p>
            <a:pPr algn="ctr"/>
            <a:r>
              <a:rPr lang="en-US" sz="5400" b="1" dirty="0">
                <a:latin typeface="Times New Roman" panose="02020603050405020304" pitchFamily="18" charset="0"/>
                <a:cs typeface="Times New Roman" panose="02020603050405020304" pitchFamily="18" charset="0"/>
              </a:rPr>
              <a:t>What is iAccessible?</a:t>
            </a:r>
          </a:p>
        </p:txBody>
      </p:sp>
    </p:spTree>
    <p:extLst>
      <p:ext uri="{BB962C8B-B14F-4D97-AF65-F5344CB8AC3E}">
        <p14:creationId xmlns:p14="http://schemas.microsoft.com/office/powerpoint/2010/main" val="285630430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2D064-790F-48C5-9276-1B2BB80BBBEF}"/>
              </a:ext>
            </a:extLst>
          </p:cNvPr>
          <p:cNvSpPr>
            <a:spLocks noGrp="1"/>
          </p:cNvSpPr>
          <p:nvPr>
            <p:ph idx="1"/>
          </p:nvPr>
        </p:nvSpPr>
        <p:spPr>
          <a:xfrm>
            <a:off x="2657735" y="1690688"/>
            <a:ext cx="6876529" cy="4682952"/>
          </a:xfrm>
          <a:solidFill>
            <a:schemeClr val="bg1">
              <a:alpha val="35000"/>
            </a:schemeClr>
          </a:solidFill>
        </p:spPr>
        <p:txBody>
          <a:bodyPr>
            <a:normAutofit/>
          </a:bodyPr>
          <a:lstStyle/>
          <a:p>
            <a:r>
              <a:rPr lang="en-US" dirty="0">
                <a:latin typeface="Times New Roman" panose="02020603050405020304" pitchFamily="18" charset="0"/>
                <a:cs typeface="Times New Roman" panose="02020603050405020304" pitchFamily="18" charset="0"/>
              </a:rPr>
              <a:t>Overview of Sampling</a:t>
            </a:r>
          </a:p>
          <a:p>
            <a:pPr lvl="1"/>
            <a:r>
              <a:rPr lang="en-US" sz="2800" dirty="0">
                <a:latin typeface="Times New Roman" panose="02020603050405020304" pitchFamily="18" charset="0"/>
                <a:cs typeface="Times New Roman" panose="02020603050405020304" pitchFamily="18" charset="0"/>
              </a:rPr>
              <a:t>Simple random sampling</a:t>
            </a:r>
          </a:p>
          <a:p>
            <a:pPr lvl="1"/>
            <a:r>
              <a:rPr lang="en-US" sz="2800" dirty="0">
                <a:latin typeface="Times New Roman" panose="02020603050405020304" pitchFamily="18" charset="0"/>
                <a:cs typeface="Times New Roman" panose="02020603050405020304" pitchFamily="18" charset="0"/>
              </a:rPr>
              <a:t>Stratified sampling </a:t>
            </a:r>
          </a:p>
          <a:p>
            <a:r>
              <a:rPr lang="en-US" dirty="0">
                <a:latin typeface="Times New Roman" panose="02020603050405020304" pitchFamily="18" charset="0"/>
                <a:cs typeface="Times New Roman" panose="02020603050405020304" pitchFamily="18" charset="0"/>
              </a:rPr>
              <a:t>Approach </a:t>
            </a:r>
          </a:p>
          <a:p>
            <a:r>
              <a:rPr lang="en-US" dirty="0">
                <a:latin typeface="Times New Roman" panose="02020603050405020304" pitchFamily="18" charset="0"/>
                <a:cs typeface="Times New Roman" panose="02020603050405020304" pitchFamily="18" charset="0"/>
              </a:rPr>
              <a:t>Next steps</a:t>
            </a:r>
            <a:endParaRPr lang="en-US" dirty="0"/>
          </a:p>
          <a:p>
            <a:pPr marL="457200" lvl="1" indent="0">
              <a:buNone/>
            </a:pPr>
            <a:endParaRPr lang="en-US" dirty="0"/>
          </a:p>
        </p:txBody>
      </p:sp>
      <p:sp>
        <p:nvSpPr>
          <p:cNvPr id="2" name="Title 1">
            <a:extLst>
              <a:ext uri="{FF2B5EF4-FFF2-40B4-BE49-F238E27FC236}">
                <a16:creationId xmlns:a16="http://schemas.microsoft.com/office/drawing/2014/main" id="{2D5C037F-975C-4973-BDF4-4079D256E406}"/>
              </a:ext>
            </a:extLst>
          </p:cNvPr>
          <p:cNvSpPr>
            <a:spLocks noGrp="1"/>
          </p:cNvSpPr>
          <p:nvPr>
            <p:ph type="title"/>
          </p:nvPr>
        </p:nvSpPr>
        <p:spPr/>
        <p:txBody>
          <a:bodyPr>
            <a:noAutofit/>
          </a:bodyPr>
          <a:lstStyle/>
          <a:p>
            <a:pPr algn="ctr"/>
            <a:r>
              <a:rPr lang="en-US" sz="5400" b="1" dirty="0">
                <a:latin typeface="Times New Roman" panose="02020603050405020304" pitchFamily="18" charset="0"/>
                <a:cs typeface="Times New Roman" panose="02020603050405020304" pitchFamily="18" charset="0"/>
              </a:rPr>
              <a:t>Agenda </a:t>
            </a:r>
          </a:p>
        </p:txBody>
      </p:sp>
    </p:spTree>
    <p:extLst>
      <p:ext uri="{BB962C8B-B14F-4D97-AF65-F5344CB8AC3E}">
        <p14:creationId xmlns:p14="http://schemas.microsoft.com/office/powerpoint/2010/main" val="366208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F15DC-600A-47C3-B245-B78C27784A56}"/>
              </a:ext>
            </a:extLst>
          </p:cNvPr>
          <p:cNvSpPr>
            <a:spLocks noGrp="1"/>
          </p:cNvSpPr>
          <p:nvPr>
            <p:ph idx="1"/>
          </p:nvPr>
        </p:nvSpPr>
        <p:spPr>
          <a:solidFill>
            <a:schemeClr val="bg1">
              <a:alpha val="35000"/>
            </a:schemeClr>
          </a:solidFill>
        </p:spPr>
        <p:txBody>
          <a:bodyPr>
            <a:noAutofit/>
          </a:bodyPr>
          <a:lstStyle/>
          <a:p>
            <a:r>
              <a:rPr lang="en-US" sz="3200" dirty="0">
                <a:latin typeface="Times New Roman" panose="02020603050405020304" pitchFamily="18" charset="0"/>
                <a:cs typeface="Times New Roman" panose="02020603050405020304" pitchFamily="18" charset="0"/>
              </a:rPr>
              <a:t>Automated testing can only assess 30 to 35% of WCAG requirements </a:t>
            </a:r>
          </a:p>
          <a:p>
            <a:r>
              <a:rPr lang="en-US" sz="3200" dirty="0">
                <a:latin typeface="Times New Roman" panose="02020603050405020304" pitchFamily="18" charset="0"/>
                <a:cs typeface="Times New Roman" panose="02020603050405020304" pitchFamily="18" charset="0"/>
              </a:rPr>
              <a:t>Manual testing is required to ensure full compliance with WCAG standards </a:t>
            </a:r>
          </a:p>
          <a:p>
            <a:r>
              <a:rPr lang="en-US" sz="3200" dirty="0">
                <a:latin typeface="Times New Roman" panose="02020603050405020304" pitchFamily="18" charset="0"/>
                <a:cs typeface="Times New Roman" panose="02020603050405020304" pitchFamily="18" charset="0"/>
              </a:rPr>
              <a:t>However, manually testing the universe of web-pages for a website would be labor intensive and cost prohibitive </a:t>
            </a:r>
          </a:p>
          <a:p>
            <a:r>
              <a:rPr lang="en-US" sz="3200" dirty="0">
                <a:latin typeface="Times New Roman" panose="02020603050405020304" pitchFamily="18" charset="0"/>
                <a:cs typeface="Times New Roman" panose="02020603050405020304" pitchFamily="18" charset="0"/>
              </a:rPr>
              <a:t>We propose a risk-based sampling approach that would lower costs while still providing valuable insights into the accessibility of an entire website </a:t>
            </a:r>
          </a:p>
        </p:txBody>
      </p:sp>
      <p:sp>
        <p:nvSpPr>
          <p:cNvPr id="2" name="Title 1">
            <a:extLst>
              <a:ext uri="{FF2B5EF4-FFF2-40B4-BE49-F238E27FC236}">
                <a16:creationId xmlns:a16="http://schemas.microsoft.com/office/drawing/2014/main" id="{3649A0BA-8E0B-4AD9-8FF4-98EA759278E8}"/>
              </a:ext>
            </a:extLst>
          </p:cNvPr>
          <p:cNvSpPr>
            <a:spLocks noGrp="1"/>
          </p:cNvSpPr>
          <p:nvPr>
            <p:ph type="title"/>
          </p:nvPr>
        </p:nvSpPr>
        <p:spPr/>
        <p:txBody>
          <a:bodyPr>
            <a:noAutofit/>
          </a:bodyPr>
          <a:lstStyle/>
          <a:p>
            <a:pPr algn="ctr"/>
            <a:r>
              <a:rPr lang="en-US" sz="5400" b="1" dirty="0">
                <a:latin typeface="Times New Roman" panose="02020603050405020304" pitchFamily="18" charset="0"/>
                <a:cs typeface="Times New Roman" panose="02020603050405020304" pitchFamily="18" charset="0"/>
              </a:rPr>
              <a:t>Abstract </a:t>
            </a:r>
          </a:p>
        </p:txBody>
      </p:sp>
    </p:spTree>
    <p:extLst>
      <p:ext uri="{BB962C8B-B14F-4D97-AF65-F5344CB8AC3E}">
        <p14:creationId xmlns:p14="http://schemas.microsoft.com/office/powerpoint/2010/main" val="2482513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7CB3AD1AF1FB4D854FE286773924EB" ma:contentTypeVersion="10" ma:contentTypeDescription="Create a new document." ma:contentTypeScope="" ma:versionID="646173c57ca9db10d601db1adc522ade">
  <xsd:schema xmlns:xsd="http://www.w3.org/2001/XMLSchema" xmlns:xs="http://www.w3.org/2001/XMLSchema" xmlns:p="http://schemas.microsoft.com/office/2006/metadata/properties" xmlns:ns2="2afbbc30-b309-4472-9ae5-6df6080c81e6" xmlns:ns3="7b23c6d4-c659-4c35-9cde-375663ee32b3" targetNamespace="http://schemas.microsoft.com/office/2006/metadata/properties" ma:root="true" ma:fieldsID="91483cd36cede632cc96df57fb0271f1" ns2:_="" ns3:_="">
    <xsd:import namespace="2afbbc30-b309-4472-9ae5-6df6080c81e6"/>
    <xsd:import namespace="7b23c6d4-c659-4c35-9cde-375663ee32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bbc30-b309-4472-9ae5-6df6080c81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3c6d4-c659-4c35-9cde-375663ee32b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1InnWe0xmpz5tKlSbboa/5Vvlwg=" pdftag="Figure" isBookmarkSet="no" formula="no" artifact="_x0030_" inline="no" validate="yes" bookmark="no" Order="_x0034_" Lang=""/>
  <Shape xmlns="" ID="ATjNaN/TLexHBswKu7HJp8Qggsc=" pdftag="P" isBookmarkSet="no" bookmark="no" Order="_x0033_"/>
  <Shape xmlns="" ID="4kHNs94+Qq2YIhGctc/cToZZ15s=" isBookmarkSet="no" bookmark="yes" pdftag="H2" artifact="_x0030_" Order="_x0032_"/>
  <Shape xmlns="" ID="n98Ylgbl1XbfkdCeodZfZFyhmrE=" isBookmarkSet="no" pdftag="H1" artifact="_x0030_" bookmark="yes" Order="_x0031_"/>
  <HyperLink xmlns="" ID="4kHNs94+Qq2YIhGctc/cToZZ15s=-1448105799771.7617_257.4944" plainAltText="iAccesible.com" language="" Lang=""/>
  <HyperLink xmlns="" ID="//mHre7jIE/uPNbCg7mg6tMjps4=" plainAltText="https:_x002F__x002F_public.tableau.com_x002F_profile_x002F_rahul.rathi" language=""/>
  <HyperLink xmlns="" ID="m+f8BGDPbJy58pnlJwo3VLUCNfA=" plainAltText="http:_x002F__x002F_eaccessibility.net_x002F_" language=""/>
  <HyperLink xmlns="" ID="Iq7NZk/13givIIcwmPiqFEBNiQs=" plainAltText="http:_x002F__x002F_optimalrevelo.com_x002F_sarted_x002F_User_x002F_Login" language=""/>
  <HyperLink xmlns="" ID="zbG9VEGo6dqdtFKUuet/QvBhI4o=" plainAltText="http:_x002F__x002F_optimalrevelotest.com_x002F_dynamicreporting" language=""/>
  <HyperLink xmlns="" ID="mBH8iK2Kc5i6omjtBaWv6dW3F8A=" plainAltText="https:_x002F__x002F_portal.cms.gov_x002F_" language=""/>
  <Shape xmlns="" ID="lKC7AsQR2LnfutCAY//hkJepCKA=" pdftag="P" isBookmarkSet="no" bookmark="no" Order="_x0032_"/>
  <Shape xmlns="" ID="BUphu01U9d0jWB5dBTcZoWcW7Y4=" pdftag="H2" isBookmarkSet="no" bookmark="yes" Order="_x0031_"/>
  <Shape xmlns="" ID="XT/5fZ6mwFUO9ptkbZtCBbOaJwI=" pdftag="P" isBookmarkSet="no" bookmark="no" Order="_x0032_"/>
  <Shape xmlns="" ID="T0M6TpbmlGEtFYMlKNlSumsJE/U=" pdftag="H2" isBookmarkSet="no" bookmark="yes" Order="_x0031_"/>
  <Shape xmlns="" ID="q6RB/sz8vM33giAHOQHKyOKZIPQ=" Order="_x0032_" formula="no" inline="no" validate="no" artifact="_x0031_" pdftag="_x005B_Artifact_x005D_" isBookmarkSet="no" bookmark="no"/>
  <Shape xmlns="" ID="cDLQUkBJl1pZ9Kc+mZ589dX7yTw=" formula="no" inline="no" pdftag="Figure" artifact="_x0030_" validate="yes" isBookmarkSet="no" bookmark="no" Order="_x0033_" Lang=""/>
  <Shape xmlns="" ID="KJikTufFFRk/Evp4IFgG6InDVxM=" formula="no" inline="no" artifact="_x0030_" validate="yes" pdftag="Figure" isBookmarkSet="no" bookmark="no" Order="_x0032_" Lang=""/>
  <Shape xmlns="" ID="CWHdWrlkFpwZKAX2Vmi0bKO+FoE=" pdftag="H2" isBookmarkSet="no" bookmark="yes" Order="_x0031_"/>
  <Shape xmlns="" ID="//mHre7jIE/uPNbCg7mg6tMjps4=" formula="no" inline="no" artifact="_x0030_" validate="yes" pdftag="Figure" isBookmarkSet="no" bookmark="no" Order="_x0039_" Lang=""/>
  <Shape xmlns="" ID="m+f8BGDPbJy58pnlJwo3VLUCNfA=" formula="no" inline="no" artifact="_x0030_" validate="yes" pdftag="Figure" isBookmarkSet="no" bookmark="no" Order="_x0038_" Lang=""/>
  <Shape xmlns="" ID="w4YPU9cAegOwz7LQXgzIogGecA8=" formula="no" artifact="_x0030_" inline="no" validate="yes" pdftag="Figure" isBookmarkSet="no" bookmark="no" Order="_x0037_" Lang=""/>
  <Shape xmlns="" ID="cBOySsQq4iD8ok4Rkrs5hHZPYYA=" formula="no" artifact="_x0030_" inline="no" validate="yes" pdftag="Figure" isBookmarkSet="no" bookmark="no" Order="_x0036_" Lang=""/>
  <Shape xmlns="" ID="Iq7NZk/13givIIcwmPiqFEBNiQs=" formula="no" artifact="_x0030_" inline="no" validate="yes" pdftag="Figure" isBookmarkSet="no" bookmark="no" Order="_x0035_" Lang=""/>
  <Shape xmlns="" ID="zbG9VEGo6dqdtFKUuet/QvBhI4o=" formula="no" artifact="_x0030_" inline="no" validate="yes" pdftag="Figure" isBookmarkSet="no" bookmark="no" Order="_x0034_" Lang=""/>
  <Shape xmlns="" ID="Mn8zAlKtsxVkT9ABflmY/tS9PpY=" pdftag="P" isBookmarkSet="no" bookmark="no" Order="_x0033_"/>
  <Shape xmlns="" ID="mBH8iK2Kc5i6omjtBaWv6dW3F8A=" formula="no" artifact="_x0030_" inline="no" validate="yes" pdftag="Figure" isBookmarkSet="no" bookmark="no" Order="_x0032_" Lang=""/>
  <Shape xmlns="" ID="EwTHQqmjG4zl7ZonHzu79AxkYbk=" pdftag="H2" isBookmarkSet="no" bookmark="yes" Order="_x0031_"/>
  <Shape xmlns="" ID="7VcWU1WCJIGyvy9DJIX6nNDKzoc=" formula="no" artifact="_x0030_" inline="no" validate="yes" pdftag="Figure" isBookmarkSet="no" bookmark="no" Order="_x0033_" Lang=""/>
  <Shape xmlns="" ID="JCC8rqCkbYiRnBi6xc2UZsTadG8=" formula="no" artifact="_x0030_" inline="no" validate="yes" pdftag="Figure" isBookmarkSet="no" bookmark="no" Order="_x0034_" Lang=""/>
  <Shape xmlns="" ID="uzRPHEI5JVPtjnm8gbNeaVK0D6s=" formula="no" artifact="_x0030_" inline="no" validate="yes" pdftag="Figure" isBookmarkSet="no" bookmark="no" Order="_x0032_" Lang=""/>
  <Shape xmlns="" ID="vTHGrO5Hi4/m9xhVdDG5WM3RbHA=" pdftag="H2" isBookmarkSet="no" bookmark="yes" Order="_x0031_"/>
  <Shape xmlns="" ID="ih5hzWiInjmIotPIclylHBNE3VI=" formula="no" artifact="_x0030_" inline="no" validate="yes" pdftag="Figure" isBookmarkSet="no" bookmark="no" Order="_x0033_" Lang=""/>
  <Shape xmlns="" ID="igDtofy7XmXArLfFlqgD0+5eISo=" pdftag="P" isBookmarkSet="no" bookmark="no" Order="_x0032_"/>
  <Shape xmlns="" ID="ad8Mv5xMYMnluTGphNbUXZeFAmI=" pdftag="H2" isBookmarkSet="no" bookmark="yes" Order="_x0031_"/>
  <Shape xmlns="" ID="ZDLuuTkTR8MybLkD1BOSq3prx9w=" pdftag="P" isBookmarkSet="no" bookmark="no" Order="_x0032_"/>
  <Shape xmlns="" ID="91tRelYrQc5eV6vt3nalIKj4KJE=" pdftag="H2" isBookmarkSet="no" bookmark="yes" Order="_x0031_"/>
  <Shape xmlns="" ID="CU9JDY7YkeaAdKYJ/Ljj0Xqa3RI=" pdftag="P" isBookmarkSet="no" bookmark="no" Order="_x0032_"/>
  <Shape xmlns="" ID="xNUYR/4eCqWatNn1SujQ6t0Mszw=" pdftag="H2" isBookmarkSet="no" bookmark="yes" Order="_x0031_"/>
  <Shape xmlns="" ID="/oPv1C1wD8pJqtIY1PMUaradw+8=" pdftag="H2" isBookmarkSet="no" bookmark="yes" Order="_x0031_"/>
  <Shape xmlns="" ID="4qSE1lGBNc59gNo66kddu1hp/u8=" pdftag="P" isBookmarkSet="no" bookmark="no" Order="_x0032_"/>
  <Shape xmlns="" ID="yntvuF4xBtYIjCTeZdZ9AEiE4D4=" pdftag="H2" isBookmarkSet="no" bookmark="yes" Order="_x0031_"/>
  <Shape xmlns="" ID="6somlYAIV5eqtxRkS7n+aAcn1dU=" formula="no" inline="no" artifact="_x0030_" validate="yes" pdftag="Figure" isBookmarkSet="no" bookmark="no" Order="_x0032_" Lang=""/>
  <Shape xmlns="" ID="9IJ82gEMGoP0yJw5DJBXKnraiSI=" pdftag="H2" isBookmarkSet="no" bookmark="yes" Order="_x0031_"/>
  <Shape xmlns="" ID="u8dtD0FypFIthLQwzEGKLKur8cM=" pdftag="P" isBookmarkSet="no" bookmark="no" Order="_x0032_"/>
  <Shape xmlns="" ID="sk6lWeuA5XiZ56KIB2pxj0mfVi0=" pdftag="H2" isBookmarkSet="no" bookmark="yes" Order="_x0031_"/>
  <Shape xmlns="" ID="se8TPAxjMpIgbSZx6TpogHNyV8A=" formula="no" inline="no" artifact="_x0030_" validate="yes" pdftag="Figure" isBookmarkSet="no" bookmark="no" Order="_x0032_" Lang=""/>
  <Shape xmlns="" ID="4FN/VJ4NI7LQKQSeemIOWQS8Ug4=" pdftag="H2" isBookmarkSet="no" bookmark="yes" Order="_x0031_"/>
  <Shape xmlns="" ID="qSyUR6oEiYZWz5N5V67/iOyl0V0=" pdftag="P" isBookmarkSet="no" bookmark="no" Order="_x0032_"/>
  <Shape xmlns="" ID="d//Zb4SiQFl8rG4xAkZSU80JqOM=" pdftag="H2" isBookmarkSet="no" bookmark="yes" Order="_x0031_"/>
  <Shape xmlns="" ID="Vo7SBRrC9e9GwTAA9h74kY9R73g=" pdftag="P" isBookmarkSet="no" bookmark="no" Order="_x0032_"/>
  <Shape xmlns="" ID="eT487ODClEmJ/cjxTzUKoTf7mL0=" pdftag="H2" isBookmarkSet="no" bookmark="yes" Order="_x0031_"/>
  <Shape xmlns="" ID="dNZPbQ51aC2hg7/2+TlNtD0IfVE=" pdftag="P" isBookmarkSet="no" bookmark="no" Order="_x0032_"/>
  <Shape xmlns="" ID="2KjiBjBwq3tMpHMUeINo4eRjoaE=" pdftag="H2" isBookmarkSet="no" bookmark="yes" Order="_x0031_"/>
  <Shape xmlns="" ID="IjonNBvDq+ED6iPmL6um3YHvIDw=" pdftag="H2" isBookmarkSet="no" bookmark="yes" Order="_x0031_"/>
  <SubText xmlns="" ID="1InnWe0xmpz5tKlSbboa/5Vvlwg=" ActualText=""/>
  <SubText xmlns="" ID="q6RB/sz8vM33giAHOQHKyOKZIPQ=" ActualText=""/>
  <SubText xmlns="" ID="cDLQUkBJl1pZ9Kc+mZ589dX7yTw=" ActualText=""/>
  <SubText xmlns="" ID="KJikTufFFRk/Evp4IFgG6InDVxM=" ActualText=""/>
  <SubText xmlns="" ID="//mHre7jIE/uPNbCg7mg6tMjps4=" ActualText=""/>
  <SubText xmlns="" ID="m+f8BGDPbJy58pnlJwo3VLUCNfA=" ActualText=""/>
  <SubText xmlns="" ID="w4YPU9cAegOwz7LQXgzIogGecA8=" ActualText=""/>
  <SubText xmlns="" ID="cBOySsQq4iD8ok4Rkrs5hHZPYYA=" ActualText=""/>
  <SubText xmlns="" ID="Iq7NZk/13givIIcwmPiqFEBNiQs=" ActualText=""/>
  <SubText xmlns="" ID="zbG9VEGo6dqdtFKUuet/QvBhI4o=" ActualText=""/>
  <SubText xmlns="" ID="mBH8iK2Kc5i6omjtBaWv6dW3F8A=" ActualText=""/>
  <SubText xmlns="" ID="7VcWU1WCJIGyvy9DJIX6nNDKzoc=" ActualText=""/>
  <SubText xmlns="" ID="JCC8rqCkbYiRnBi6xc2UZsTadG8=" ActualText=""/>
  <SubText xmlns="" ID="uzRPHEI5JVPtjnm8gbNeaVK0D6s=" ActualText=""/>
  <SubText xmlns="" ID="ih5hzWiInjmIotPIclylHBNE3VI=" ActualText=""/>
  <SubText xmlns="" ID="6somlYAIV5eqtxRkS7n+aAcn1dU=" ActualText=""/>
  <SubText xmlns="" ID="se8TPAxjMpIgbSZx6TpogHNyV8A=" ActualText=""/>
</PAW>
</file>

<file path=customXml/itemProps1.xml><?xml version="1.0" encoding="utf-8"?>
<ds:datastoreItem xmlns:ds="http://schemas.openxmlformats.org/officeDocument/2006/customXml" ds:itemID="{6134ED9D-38F0-457F-98F7-C8612B31F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bbc30-b309-4472-9ae5-6df6080c81e6"/>
    <ds:schemaRef ds:uri="7b23c6d4-c659-4c35-9cde-375663ee32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1E138-8EE1-43B3-AAB8-30732E70BF9F}">
  <ds:schemaRef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7b23c6d4-c659-4c35-9cde-375663ee32b3"/>
    <ds:schemaRef ds:uri="2afbbc30-b309-4472-9ae5-6df6080c81e6"/>
    <ds:schemaRef ds:uri="http://schemas.microsoft.com/office/2006/metadata/properties"/>
  </ds:schemaRefs>
</ds:datastoreItem>
</file>

<file path=customXml/itemProps3.xml><?xml version="1.0" encoding="utf-8"?>
<ds:datastoreItem xmlns:ds="http://schemas.openxmlformats.org/officeDocument/2006/customXml" ds:itemID="{C9F5312F-69C7-47AE-8D87-3297A43FE45C}">
  <ds:schemaRefs>
    <ds:schemaRef ds:uri="http://schemas.microsoft.com/sharepoint/v3/contenttype/forms"/>
  </ds:schemaRefs>
</ds:datastoreItem>
</file>

<file path=customXml/itemProps4.xml><?xml version="1.0" encoding="utf-8"?>
<ds:datastoreItem xmlns:ds="http://schemas.openxmlformats.org/officeDocument/2006/customXml" ds:itemID="{C3F4A9B2-C93F-4844-8F43-51F978563448}">
  <ds:schemaRefs>
    <ds:schemaRef ds:uri="http://www.net-centric.com/PAWPP"/>
  </ds:schemaRefs>
</ds:datastoreItem>
</file>

<file path=docProps/app.xml><?xml version="1.0" encoding="utf-8"?>
<Properties xmlns="http://schemas.openxmlformats.org/officeDocument/2006/extended-properties" xmlns:vt="http://schemas.openxmlformats.org/officeDocument/2006/docPropsVTypes">
  <TotalTime>2092</TotalTime>
  <Words>509</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A Case for a Risk-Based Sampling Approach to Manual Accessibility Testing</vt:lpstr>
      <vt:lpstr>About Me: Mark Turner, Ph.D.</vt:lpstr>
      <vt:lpstr>Our Team</vt:lpstr>
      <vt:lpstr>Real-Time Framework Image</vt:lpstr>
      <vt:lpstr>Tools Powered By Revelo</vt:lpstr>
      <vt:lpstr>iAccessible Logo</vt:lpstr>
      <vt:lpstr>What is iAccessible?</vt:lpstr>
      <vt:lpstr>Agenda </vt:lpstr>
      <vt:lpstr>Abstract </vt:lpstr>
      <vt:lpstr>Why Sample? </vt:lpstr>
      <vt:lpstr>Simple Random Sampling</vt:lpstr>
      <vt:lpstr>Example of Simple Random Sampling</vt:lpstr>
      <vt:lpstr>Stratified Sampling </vt:lpstr>
      <vt:lpstr>Example of Stratified Sampling </vt:lpstr>
      <vt:lpstr>Stratified or  Simple Random Sampling?</vt:lpstr>
      <vt:lpstr>Approach</vt:lpstr>
      <vt:lpstr>Tradeoffs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Presentation</dc:title>
  <dc:subject>ICT Presentation</dc:subject>
  <dc:creator>Optimal Solutions Group LLC</dc:creator>
  <cp:keywords>Iaccessbile, risk based, sampling, manual, accessibilty, testing</cp:keywords>
  <cp:lastModifiedBy>Cordain Lucas</cp:lastModifiedBy>
  <cp:revision>81</cp:revision>
  <dcterms:created xsi:type="dcterms:W3CDTF">2019-07-10T00:46:25Z</dcterms:created>
  <dcterms:modified xsi:type="dcterms:W3CDTF">2019-10-31T16:56:06Z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0x010100BB7CB3AD1AF1FB4D854FE286773924EB</vt:lpwstr>
  </property>
</Properties>
</file>